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0" r:id="rId4"/>
    <p:sldId id="258" r:id="rId5"/>
    <p:sldId id="271" r:id="rId6"/>
    <p:sldId id="261" r:id="rId7"/>
    <p:sldId id="260" r:id="rId8"/>
    <p:sldId id="263" r:id="rId9"/>
    <p:sldId id="262" r:id="rId10"/>
    <p:sldId id="264" r:id="rId11"/>
    <p:sldId id="265" r:id="rId12"/>
    <p:sldId id="269" r:id="rId13"/>
    <p:sldId id="266" r:id="rId14"/>
    <p:sldId id="267" r:id="rId15"/>
    <p:sldId id="268" r:id="rId16"/>
  </p:sldIdLst>
  <p:sldSz cx="860425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a Pettersson" initials="CP" lastIdx="3" clrIdx="0">
    <p:extLst>
      <p:ext uri="{19B8F6BF-5375-455C-9EA6-DF929625EA0E}">
        <p15:presenceInfo xmlns:p15="http://schemas.microsoft.com/office/powerpoint/2012/main" userId="S-1-5-21-3728200558-1477325690-1523740173-9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81" d="100"/>
          <a:sy n="81" d="100"/>
        </p:scale>
        <p:origin x="1622" y="62"/>
      </p:cViewPr>
      <p:guideLst>
        <p:guide orient="horz" pos="2160"/>
        <p:guide pos="271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2T14:55:37.055" idx="1">
    <p:pos x="10" y="10"/>
    <p:text>Public sector information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12T14:56:04.705" idx="2">
    <p:pos x="10" y="10"/>
    <p:text>Öppna data i Stockholms län</p:text>
    <p:extLst>
      <p:ext uri="{C676402C-5697-4E1C-873F-D02D1690AC5C}">
        <p15:threadingInfo xmlns:p15="http://schemas.microsoft.com/office/powerpoint/2012/main" timeZoneBias="-60"/>
      </p:ext>
    </p:extLst>
  </p:cm>
  <p:cm authorId="1" dt="2019-11-12T14:56:40.800" idx="3">
    <p:pos x="10" y="146"/>
    <p:text>Public sector information</p:text>
    <p:extLst>
      <p:ext uri="{C676402C-5697-4E1C-873F-D02D1690AC5C}">
        <p15:threadingInfo xmlns:p15="http://schemas.microsoft.com/office/powerpoint/2012/main" timeZoneBias="-60">
          <p15:parentCm authorId="1" idx="2"/>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45319" y="2130426"/>
            <a:ext cx="7313613"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290638" y="3886200"/>
            <a:ext cx="6022975" cy="1752600"/>
          </a:xfrm>
        </p:spPr>
        <p:txBody>
          <a:bodyPr/>
          <a:lstStyle>
            <a:lvl1pPr marL="0" indent="0" algn="ctr">
              <a:buNone/>
              <a:defRPr>
                <a:solidFill>
                  <a:schemeClr val="tx1">
                    <a:tint val="75000"/>
                  </a:schemeClr>
                </a:solidFill>
              </a:defRPr>
            </a:lvl1pPr>
            <a:lvl2pPr marL="430225" indent="0" algn="ctr">
              <a:buNone/>
              <a:defRPr>
                <a:solidFill>
                  <a:schemeClr val="tx1">
                    <a:tint val="75000"/>
                  </a:schemeClr>
                </a:solidFill>
              </a:defRPr>
            </a:lvl2pPr>
            <a:lvl3pPr marL="860450" indent="0" algn="ctr">
              <a:buNone/>
              <a:defRPr>
                <a:solidFill>
                  <a:schemeClr val="tx1">
                    <a:tint val="75000"/>
                  </a:schemeClr>
                </a:solidFill>
              </a:defRPr>
            </a:lvl3pPr>
            <a:lvl4pPr marL="1290676" indent="0" algn="ctr">
              <a:buNone/>
              <a:defRPr>
                <a:solidFill>
                  <a:schemeClr val="tx1">
                    <a:tint val="75000"/>
                  </a:schemeClr>
                </a:solidFill>
              </a:defRPr>
            </a:lvl4pPr>
            <a:lvl5pPr marL="1720901" indent="0" algn="ctr">
              <a:buNone/>
              <a:defRPr>
                <a:solidFill>
                  <a:schemeClr val="tx1">
                    <a:tint val="75000"/>
                  </a:schemeClr>
                </a:solidFill>
              </a:defRPr>
            </a:lvl5pPr>
            <a:lvl6pPr marL="2151126" indent="0" algn="ctr">
              <a:buNone/>
              <a:defRPr>
                <a:solidFill>
                  <a:schemeClr val="tx1">
                    <a:tint val="75000"/>
                  </a:schemeClr>
                </a:solidFill>
              </a:defRPr>
            </a:lvl6pPr>
            <a:lvl7pPr marL="2581351" indent="0" algn="ctr">
              <a:buNone/>
              <a:defRPr>
                <a:solidFill>
                  <a:schemeClr val="tx1">
                    <a:tint val="75000"/>
                  </a:schemeClr>
                </a:solidFill>
              </a:defRPr>
            </a:lvl7pPr>
            <a:lvl8pPr marL="3011576" indent="0" algn="ctr">
              <a:buNone/>
              <a:defRPr>
                <a:solidFill>
                  <a:schemeClr val="tx1">
                    <a:tint val="75000"/>
                  </a:schemeClr>
                </a:solidFill>
              </a:defRPr>
            </a:lvl8pPr>
            <a:lvl9pPr marL="3441802" indent="0" algn="ctr">
              <a:buNone/>
              <a:defRPr>
                <a:solidFill>
                  <a:schemeClr val="tx1">
                    <a:tint val="75000"/>
                  </a:schemeClr>
                </a:solidFill>
              </a:defRPr>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5621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4932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38081" y="274639"/>
            <a:ext cx="1935956"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30212" y="274639"/>
            <a:ext cx="5664465" cy="5851525"/>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57905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075531" y="1122363"/>
            <a:ext cx="6453188" cy="2387600"/>
          </a:xfrm>
        </p:spPr>
        <p:txBody>
          <a:bodyPr anchor="b"/>
          <a:lstStyle>
            <a:lvl1pPr algn="ctr">
              <a:defRPr sz="5646"/>
            </a:lvl1pPr>
          </a:lstStyle>
          <a:p>
            <a:r>
              <a:rPr lang="sv-SE" smtClean="0"/>
              <a:t>Klicka här för att ändra format</a:t>
            </a:r>
            <a:endParaRPr lang="sv-SE"/>
          </a:p>
        </p:txBody>
      </p:sp>
      <p:sp>
        <p:nvSpPr>
          <p:cNvPr id="3" name="Underrubrik 2"/>
          <p:cNvSpPr>
            <a:spLocks noGrp="1"/>
          </p:cNvSpPr>
          <p:nvPr>
            <p:ph type="subTitle" idx="1"/>
          </p:nvPr>
        </p:nvSpPr>
        <p:spPr>
          <a:xfrm>
            <a:off x="1075531" y="3602038"/>
            <a:ext cx="6453188" cy="1655762"/>
          </a:xfrm>
        </p:spPr>
        <p:txBody>
          <a:bodyPr/>
          <a:lstStyle>
            <a:lvl1pPr marL="0" indent="0" algn="ctr">
              <a:buNone/>
              <a:defRPr sz="2258"/>
            </a:lvl1pPr>
            <a:lvl2pPr marL="430225" indent="0" algn="ctr">
              <a:buNone/>
              <a:defRPr sz="1882"/>
            </a:lvl2pPr>
            <a:lvl3pPr marL="860450" indent="0" algn="ctr">
              <a:buNone/>
              <a:defRPr sz="1694"/>
            </a:lvl3pPr>
            <a:lvl4pPr marL="1290676" indent="0" algn="ctr">
              <a:buNone/>
              <a:defRPr sz="1506"/>
            </a:lvl4pPr>
            <a:lvl5pPr marL="1720901" indent="0" algn="ctr">
              <a:buNone/>
              <a:defRPr sz="1506"/>
            </a:lvl5pPr>
            <a:lvl6pPr marL="2151126" indent="0" algn="ctr">
              <a:buNone/>
              <a:defRPr sz="1506"/>
            </a:lvl6pPr>
            <a:lvl7pPr marL="2581351" indent="0" algn="ctr">
              <a:buNone/>
              <a:defRPr sz="1506"/>
            </a:lvl7pPr>
            <a:lvl8pPr marL="3011576" indent="0" algn="ctr">
              <a:buNone/>
              <a:defRPr sz="1506"/>
            </a:lvl8pPr>
            <a:lvl9pPr marL="3441802" indent="0" algn="ctr">
              <a:buNone/>
              <a:defRPr sz="1506"/>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4C77EAF8-1CE8-4FE8-A4EC-B358BA970308}"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217522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C77EAF8-1CE8-4FE8-A4EC-B358BA970308}"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402191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87061" y="1709739"/>
            <a:ext cx="7421166" cy="2852737"/>
          </a:xfrm>
        </p:spPr>
        <p:txBody>
          <a:bodyPr anchor="b"/>
          <a:lstStyle>
            <a:lvl1pPr>
              <a:defRPr sz="5646"/>
            </a:lvl1pPr>
          </a:lstStyle>
          <a:p>
            <a:r>
              <a:rPr lang="sv-SE" smtClean="0"/>
              <a:t>Klicka här för att ändra format</a:t>
            </a:r>
            <a:endParaRPr lang="sv-SE"/>
          </a:p>
        </p:txBody>
      </p:sp>
      <p:sp>
        <p:nvSpPr>
          <p:cNvPr id="3" name="Platshållare för text 2"/>
          <p:cNvSpPr>
            <a:spLocks noGrp="1"/>
          </p:cNvSpPr>
          <p:nvPr>
            <p:ph type="body" idx="1"/>
          </p:nvPr>
        </p:nvSpPr>
        <p:spPr>
          <a:xfrm>
            <a:off x="587061" y="4589464"/>
            <a:ext cx="7421166" cy="1500187"/>
          </a:xfrm>
        </p:spPr>
        <p:txBody>
          <a:bodyPr/>
          <a:lstStyle>
            <a:lvl1pPr marL="0" indent="0">
              <a:buNone/>
              <a:defRPr sz="2258">
                <a:solidFill>
                  <a:schemeClr val="tx1">
                    <a:tint val="75000"/>
                  </a:schemeClr>
                </a:solidFill>
              </a:defRPr>
            </a:lvl1pPr>
            <a:lvl2pPr marL="430225" indent="0">
              <a:buNone/>
              <a:defRPr sz="1882">
                <a:solidFill>
                  <a:schemeClr val="tx1">
                    <a:tint val="75000"/>
                  </a:schemeClr>
                </a:solidFill>
              </a:defRPr>
            </a:lvl2pPr>
            <a:lvl3pPr marL="860450" indent="0">
              <a:buNone/>
              <a:defRPr sz="1694">
                <a:solidFill>
                  <a:schemeClr val="tx1">
                    <a:tint val="75000"/>
                  </a:schemeClr>
                </a:solidFill>
              </a:defRPr>
            </a:lvl3pPr>
            <a:lvl4pPr marL="1290676" indent="0">
              <a:buNone/>
              <a:defRPr sz="1506">
                <a:solidFill>
                  <a:schemeClr val="tx1">
                    <a:tint val="75000"/>
                  </a:schemeClr>
                </a:solidFill>
              </a:defRPr>
            </a:lvl4pPr>
            <a:lvl5pPr marL="1720901" indent="0">
              <a:buNone/>
              <a:defRPr sz="1506">
                <a:solidFill>
                  <a:schemeClr val="tx1">
                    <a:tint val="75000"/>
                  </a:schemeClr>
                </a:solidFill>
              </a:defRPr>
            </a:lvl5pPr>
            <a:lvl6pPr marL="2151126" indent="0">
              <a:buNone/>
              <a:defRPr sz="1506">
                <a:solidFill>
                  <a:schemeClr val="tx1">
                    <a:tint val="75000"/>
                  </a:schemeClr>
                </a:solidFill>
              </a:defRPr>
            </a:lvl6pPr>
            <a:lvl7pPr marL="2581351" indent="0">
              <a:buNone/>
              <a:defRPr sz="1506">
                <a:solidFill>
                  <a:schemeClr val="tx1">
                    <a:tint val="75000"/>
                  </a:schemeClr>
                </a:solidFill>
              </a:defRPr>
            </a:lvl7pPr>
            <a:lvl8pPr marL="3011576" indent="0">
              <a:buNone/>
              <a:defRPr sz="1506">
                <a:solidFill>
                  <a:schemeClr val="tx1">
                    <a:tint val="75000"/>
                  </a:schemeClr>
                </a:solidFill>
              </a:defRPr>
            </a:lvl8pPr>
            <a:lvl9pPr marL="3441802" indent="0">
              <a:buNone/>
              <a:defRPr sz="1506">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4C77EAF8-1CE8-4FE8-A4EC-B358BA970308}"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1315642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91542" y="1825625"/>
            <a:ext cx="3638881"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373827" y="1825625"/>
            <a:ext cx="3638881"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C77EAF8-1CE8-4FE8-A4EC-B358BA970308}" type="datetimeFigureOut">
              <a:rPr lang="sv-SE" smtClean="0"/>
              <a:t>2019-11-28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214658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593036" y="365126"/>
            <a:ext cx="7421166"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593037" y="1681163"/>
            <a:ext cx="3640374" cy="823912"/>
          </a:xfrm>
        </p:spPr>
        <p:txBody>
          <a:bodyPr anchor="b"/>
          <a:lstStyle>
            <a:lvl1pPr marL="0" indent="0">
              <a:buNone/>
              <a:defRPr sz="2258" b="1"/>
            </a:lvl1pPr>
            <a:lvl2pPr marL="430225" indent="0">
              <a:buNone/>
              <a:defRPr sz="1882" b="1"/>
            </a:lvl2pPr>
            <a:lvl3pPr marL="860450" indent="0">
              <a:buNone/>
              <a:defRPr sz="1694" b="1"/>
            </a:lvl3pPr>
            <a:lvl4pPr marL="1290676" indent="0">
              <a:buNone/>
              <a:defRPr sz="1506" b="1"/>
            </a:lvl4pPr>
            <a:lvl5pPr marL="1720901" indent="0">
              <a:buNone/>
              <a:defRPr sz="1506" b="1"/>
            </a:lvl5pPr>
            <a:lvl6pPr marL="2151126" indent="0">
              <a:buNone/>
              <a:defRPr sz="1506" b="1"/>
            </a:lvl6pPr>
            <a:lvl7pPr marL="2581351" indent="0">
              <a:buNone/>
              <a:defRPr sz="1506" b="1"/>
            </a:lvl7pPr>
            <a:lvl8pPr marL="3011576" indent="0">
              <a:buNone/>
              <a:defRPr sz="1506" b="1"/>
            </a:lvl8pPr>
            <a:lvl9pPr marL="3441802" indent="0">
              <a:buNone/>
              <a:defRPr sz="1506" b="1"/>
            </a:lvl9pPr>
          </a:lstStyle>
          <a:p>
            <a:pPr lvl="0"/>
            <a:r>
              <a:rPr lang="sv-SE" smtClean="0"/>
              <a:t>Redigera format för bakgrundstext</a:t>
            </a:r>
          </a:p>
        </p:txBody>
      </p:sp>
      <p:sp>
        <p:nvSpPr>
          <p:cNvPr id="4" name="Platshållare för innehåll 3"/>
          <p:cNvSpPr>
            <a:spLocks noGrp="1"/>
          </p:cNvSpPr>
          <p:nvPr>
            <p:ph sz="half" idx="2"/>
          </p:nvPr>
        </p:nvSpPr>
        <p:spPr>
          <a:xfrm>
            <a:off x="593037" y="2505075"/>
            <a:ext cx="3640374"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355901" y="1681163"/>
            <a:ext cx="3658301" cy="823912"/>
          </a:xfrm>
        </p:spPr>
        <p:txBody>
          <a:bodyPr anchor="b"/>
          <a:lstStyle>
            <a:lvl1pPr marL="0" indent="0">
              <a:buNone/>
              <a:defRPr sz="2258" b="1"/>
            </a:lvl1pPr>
            <a:lvl2pPr marL="430225" indent="0">
              <a:buNone/>
              <a:defRPr sz="1882" b="1"/>
            </a:lvl2pPr>
            <a:lvl3pPr marL="860450" indent="0">
              <a:buNone/>
              <a:defRPr sz="1694" b="1"/>
            </a:lvl3pPr>
            <a:lvl4pPr marL="1290676" indent="0">
              <a:buNone/>
              <a:defRPr sz="1506" b="1"/>
            </a:lvl4pPr>
            <a:lvl5pPr marL="1720901" indent="0">
              <a:buNone/>
              <a:defRPr sz="1506" b="1"/>
            </a:lvl5pPr>
            <a:lvl6pPr marL="2151126" indent="0">
              <a:buNone/>
              <a:defRPr sz="1506" b="1"/>
            </a:lvl6pPr>
            <a:lvl7pPr marL="2581351" indent="0">
              <a:buNone/>
              <a:defRPr sz="1506" b="1"/>
            </a:lvl7pPr>
            <a:lvl8pPr marL="3011576" indent="0">
              <a:buNone/>
              <a:defRPr sz="1506" b="1"/>
            </a:lvl8pPr>
            <a:lvl9pPr marL="3441802" indent="0">
              <a:buNone/>
              <a:defRPr sz="1506" b="1"/>
            </a:lvl9pPr>
          </a:lstStyle>
          <a:p>
            <a:pPr lvl="0"/>
            <a:r>
              <a:rPr lang="sv-SE" smtClean="0"/>
              <a:t>Redigera format för bakgrundstext</a:t>
            </a:r>
          </a:p>
        </p:txBody>
      </p:sp>
      <p:sp>
        <p:nvSpPr>
          <p:cNvPr id="6" name="Platshållare för innehåll 5"/>
          <p:cNvSpPr>
            <a:spLocks noGrp="1"/>
          </p:cNvSpPr>
          <p:nvPr>
            <p:ph sz="quarter" idx="4"/>
          </p:nvPr>
        </p:nvSpPr>
        <p:spPr>
          <a:xfrm>
            <a:off x="4355901" y="2505075"/>
            <a:ext cx="3658301"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C77EAF8-1CE8-4FE8-A4EC-B358BA970308}" type="datetimeFigureOut">
              <a:rPr lang="sv-SE" smtClean="0"/>
              <a:t>2019-11-28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109632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C77EAF8-1CE8-4FE8-A4EC-B358BA970308}" type="datetimeFigureOut">
              <a:rPr lang="sv-SE" smtClean="0"/>
              <a:t>2019-11-28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3128076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C77EAF8-1CE8-4FE8-A4EC-B358BA970308}" type="datetimeFigureOut">
              <a:rPr lang="sv-SE" smtClean="0"/>
              <a:t>2019-11-28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212237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93037" y="457200"/>
            <a:ext cx="2775468" cy="1600200"/>
          </a:xfrm>
        </p:spPr>
        <p:txBody>
          <a:bodyPr anchor="b"/>
          <a:lstStyle>
            <a:lvl1pPr>
              <a:defRPr sz="3011"/>
            </a:lvl1pPr>
          </a:lstStyle>
          <a:p>
            <a:r>
              <a:rPr lang="sv-SE" smtClean="0"/>
              <a:t>Klicka här för att ändra format</a:t>
            </a:r>
            <a:endParaRPr lang="sv-SE"/>
          </a:p>
        </p:txBody>
      </p:sp>
      <p:sp>
        <p:nvSpPr>
          <p:cNvPr id="3" name="Platshållare för innehåll 2"/>
          <p:cNvSpPr>
            <a:spLocks noGrp="1"/>
          </p:cNvSpPr>
          <p:nvPr>
            <p:ph idx="1"/>
          </p:nvPr>
        </p:nvSpPr>
        <p:spPr>
          <a:xfrm>
            <a:off x="3658300" y="987426"/>
            <a:ext cx="4355902" cy="4873625"/>
          </a:xfrm>
        </p:spPr>
        <p:txBody>
          <a:bodyPr/>
          <a:lstStyle>
            <a:lvl1pPr>
              <a:defRPr sz="3011"/>
            </a:lvl1pPr>
            <a:lvl2pPr>
              <a:defRPr sz="2635"/>
            </a:lvl2pPr>
            <a:lvl3pPr>
              <a:defRPr sz="2258"/>
            </a:lvl3pPr>
            <a:lvl4pPr>
              <a:defRPr sz="1882"/>
            </a:lvl4pPr>
            <a:lvl5pPr>
              <a:defRPr sz="1882"/>
            </a:lvl5pPr>
            <a:lvl6pPr>
              <a:defRPr sz="1882"/>
            </a:lvl6pPr>
            <a:lvl7pPr>
              <a:defRPr sz="1882"/>
            </a:lvl7pPr>
            <a:lvl8pPr>
              <a:defRPr sz="1882"/>
            </a:lvl8pPr>
            <a:lvl9pPr>
              <a:defRPr sz="1882"/>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593037" y="2057400"/>
            <a:ext cx="2775468" cy="3811588"/>
          </a:xfrm>
        </p:spPr>
        <p:txBody>
          <a:bodyPr/>
          <a:lstStyle>
            <a:lvl1pPr marL="0" indent="0">
              <a:buNone/>
              <a:defRPr sz="1506"/>
            </a:lvl1pPr>
            <a:lvl2pPr marL="430225" indent="0">
              <a:buNone/>
              <a:defRPr sz="1317"/>
            </a:lvl2pPr>
            <a:lvl3pPr marL="860450" indent="0">
              <a:buNone/>
              <a:defRPr sz="1129"/>
            </a:lvl3pPr>
            <a:lvl4pPr marL="1290676" indent="0">
              <a:buNone/>
              <a:defRPr sz="941"/>
            </a:lvl4pPr>
            <a:lvl5pPr marL="1720901" indent="0">
              <a:buNone/>
              <a:defRPr sz="941"/>
            </a:lvl5pPr>
            <a:lvl6pPr marL="2151126" indent="0">
              <a:buNone/>
              <a:defRPr sz="941"/>
            </a:lvl6pPr>
            <a:lvl7pPr marL="2581351" indent="0">
              <a:buNone/>
              <a:defRPr sz="941"/>
            </a:lvl7pPr>
            <a:lvl8pPr marL="3011576" indent="0">
              <a:buNone/>
              <a:defRPr sz="941"/>
            </a:lvl8pPr>
            <a:lvl9pPr marL="3441802" indent="0">
              <a:buNone/>
              <a:defRPr sz="941"/>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4C77EAF8-1CE8-4FE8-A4EC-B358BA970308}" type="datetimeFigureOut">
              <a:rPr lang="sv-SE" smtClean="0"/>
              <a:t>2019-11-28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373645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479990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93037" y="457200"/>
            <a:ext cx="2775468" cy="1600200"/>
          </a:xfrm>
        </p:spPr>
        <p:txBody>
          <a:bodyPr anchor="b"/>
          <a:lstStyle>
            <a:lvl1pPr>
              <a:defRPr sz="3011"/>
            </a:lvl1pPr>
          </a:lstStyle>
          <a:p>
            <a:r>
              <a:rPr lang="sv-SE" smtClean="0"/>
              <a:t>Klicka här för att ändra format</a:t>
            </a:r>
            <a:endParaRPr lang="sv-SE"/>
          </a:p>
        </p:txBody>
      </p:sp>
      <p:sp>
        <p:nvSpPr>
          <p:cNvPr id="3" name="Platshållare för bild 2"/>
          <p:cNvSpPr>
            <a:spLocks noGrp="1"/>
          </p:cNvSpPr>
          <p:nvPr>
            <p:ph type="pic" idx="1"/>
          </p:nvPr>
        </p:nvSpPr>
        <p:spPr>
          <a:xfrm>
            <a:off x="3658300" y="987426"/>
            <a:ext cx="4355902" cy="4873625"/>
          </a:xfrm>
        </p:spPr>
        <p:txBody>
          <a:bodyPr/>
          <a:lstStyle>
            <a:lvl1pPr marL="0" indent="0">
              <a:buNone/>
              <a:defRPr sz="3011"/>
            </a:lvl1pPr>
            <a:lvl2pPr marL="430225" indent="0">
              <a:buNone/>
              <a:defRPr sz="2635"/>
            </a:lvl2pPr>
            <a:lvl3pPr marL="860450" indent="0">
              <a:buNone/>
              <a:defRPr sz="2258"/>
            </a:lvl3pPr>
            <a:lvl4pPr marL="1290676" indent="0">
              <a:buNone/>
              <a:defRPr sz="1882"/>
            </a:lvl4pPr>
            <a:lvl5pPr marL="1720901" indent="0">
              <a:buNone/>
              <a:defRPr sz="1882"/>
            </a:lvl5pPr>
            <a:lvl6pPr marL="2151126" indent="0">
              <a:buNone/>
              <a:defRPr sz="1882"/>
            </a:lvl6pPr>
            <a:lvl7pPr marL="2581351" indent="0">
              <a:buNone/>
              <a:defRPr sz="1882"/>
            </a:lvl7pPr>
            <a:lvl8pPr marL="3011576" indent="0">
              <a:buNone/>
              <a:defRPr sz="1882"/>
            </a:lvl8pPr>
            <a:lvl9pPr marL="3441802" indent="0">
              <a:buNone/>
              <a:defRPr sz="1882"/>
            </a:lvl9pPr>
          </a:lstStyle>
          <a:p>
            <a:endParaRPr lang="sv-SE"/>
          </a:p>
        </p:txBody>
      </p:sp>
      <p:sp>
        <p:nvSpPr>
          <p:cNvPr id="4" name="Platshållare för text 3"/>
          <p:cNvSpPr>
            <a:spLocks noGrp="1"/>
          </p:cNvSpPr>
          <p:nvPr>
            <p:ph type="body" sz="half" idx="2"/>
          </p:nvPr>
        </p:nvSpPr>
        <p:spPr>
          <a:xfrm>
            <a:off x="593037" y="2057400"/>
            <a:ext cx="2775468" cy="3811588"/>
          </a:xfrm>
        </p:spPr>
        <p:txBody>
          <a:bodyPr/>
          <a:lstStyle>
            <a:lvl1pPr marL="0" indent="0">
              <a:buNone/>
              <a:defRPr sz="1506"/>
            </a:lvl1pPr>
            <a:lvl2pPr marL="430225" indent="0">
              <a:buNone/>
              <a:defRPr sz="1317"/>
            </a:lvl2pPr>
            <a:lvl3pPr marL="860450" indent="0">
              <a:buNone/>
              <a:defRPr sz="1129"/>
            </a:lvl3pPr>
            <a:lvl4pPr marL="1290676" indent="0">
              <a:buNone/>
              <a:defRPr sz="941"/>
            </a:lvl4pPr>
            <a:lvl5pPr marL="1720901" indent="0">
              <a:buNone/>
              <a:defRPr sz="941"/>
            </a:lvl5pPr>
            <a:lvl6pPr marL="2151126" indent="0">
              <a:buNone/>
              <a:defRPr sz="941"/>
            </a:lvl6pPr>
            <a:lvl7pPr marL="2581351" indent="0">
              <a:buNone/>
              <a:defRPr sz="941"/>
            </a:lvl7pPr>
            <a:lvl8pPr marL="3011576" indent="0">
              <a:buNone/>
              <a:defRPr sz="941"/>
            </a:lvl8pPr>
            <a:lvl9pPr marL="3441802" indent="0">
              <a:buNone/>
              <a:defRPr sz="941"/>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4C77EAF8-1CE8-4FE8-A4EC-B358BA970308}" type="datetimeFigureOut">
              <a:rPr lang="sv-SE" smtClean="0"/>
              <a:t>2019-11-28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366120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C77EAF8-1CE8-4FE8-A4EC-B358BA970308}"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3062376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157417" y="365125"/>
            <a:ext cx="1855291"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91543" y="365125"/>
            <a:ext cx="542247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C77EAF8-1CE8-4FE8-A4EC-B358BA970308}"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18ED85D-A676-4BFC-B8A0-346D923DA3B8}" type="slidenum">
              <a:rPr lang="sv-SE" smtClean="0"/>
              <a:t>‹#›</a:t>
            </a:fld>
            <a:endParaRPr lang="sv-SE"/>
          </a:p>
        </p:txBody>
      </p:sp>
    </p:spTree>
    <p:extLst>
      <p:ext uri="{BB962C8B-B14F-4D97-AF65-F5344CB8AC3E}">
        <p14:creationId xmlns:p14="http://schemas.microsoft.com/office/powerpoint/2010/main" val="85081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79676" y="4406901"/>
            <a:ext cx="7313613" cy="1362075"/>
          </a:xfrm>
        </p:spPr>
        <p:txBody>
          <a:bodyPr anchor="t"/>
          <a:lstStyle>
            <a:lvl1pPr algn="l">
              <a:defRPr sz="3764"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679676" y="2906713"/>
            <a:ext cx="7313613" cy="1500187"/>
          </a:xfrm>
        </p:spPr>
        <p:txBody>
          <a:bodyPr anchor="b"/>
          <a:lstStyle>
            <a:lvl1pPr marL="0" indent="0">
              <a:buNone/>
              <a:defRPr sz="1882">
                <a:solidFill>
                  <a:schemeClr val="tx1">
                    <a:tint val="75000"/>
                  </a:schemeClr>
                </a:solidFill>
              </a:defRPr>
            </a:lvl1pPr>
            <a:lvl2pPr marL="430225" indent="0">
              <a:buNone/>
              <a:defRPr sz="1694">
                <a:solidFill>
                  <a:schemeClr val="tx1">
                    <a:tint val="75000"/>
                  </a:schemeClr>
                </a:solidFill>
              </a:defRPr>
            </a:lvl2pPr>
            <a:lvl3pPr marL="860450" indent="0">
              <a:buNone/>
              <a:defRPr sz="1506">
                <a:solidFill>
                  <a:schemeClr val="tx1">
                    <a:tint val="75000"/>
                  </a:schemeClr>
                </a:solidFill>
              </a:defRPr>
            </a:lvl3pPr>
            <a:lvl4pPr marL="1290676" indent="0">
              <a:buNone/>
              <a:defRPr sz="1317">
                <a:solidFill>
                  <a:schemeClr val="tx1">
                    <a:tint val="75000"/>
                  </a:schemeClr>
                </a:solidFill>
              </a:defRPr>
            </a:lvl4pPr>
            <a:lvl5pPr marL="1720901" indent="0">
              <a:buNone/>
              <a:defRPr sz="1317">
                <a:solidFill>
                  <a:schemeClr val="tx1">
                    <a:tint val="75000"/>
                  </a:schemeClr>
                </a:solidFill>
              </a:defRPr>
            </a:lvl5pPr>
            <a:lvl6pPr marL="2151126" indent="0">
              <a:buNone/>
              <a:defRPr sz="1317">
                <a:solidFill>
                  <a:schemeClr val="tx1">
                    <a:tint val="75000"/>
                  </a:schemeClr>
                </a:solidFill>
              </a:defRPr>
            </a:lvl6pPr>
            <a:lvl7pPr marL="2581351" indent="0">
              <a:buNone/>
              <a:defRPr sz="1317">
                <a:solidFill>
                  <a:schemeClr val="tx1">
                    <a:tint val="75000"/>
                  </a:schemeClr>
                </a:solidFill>
              </a:defRPr>
            </a:lvl7pPr>
            <a:lvl8pPr marL="3011576" indent="0">
              <a:buNone/>
              <a:defRPr sz="1317">
                <a:solidFill>
                  <a:schemeClr val="tx1">
                    <a:tint val="75000"/>
                  </a:schemeClr>
                </a:solidFill>
              </a:defRPr>
            </a:lvl8pPr>
            <a:lvl9pPr marL="3441802" indent="0">
              <a:buNone/>
              <a:defRPr sz="1317">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525C9E3F-5E4F-4737-A85C-178D5244862F}" type="datetimeFigureOut">
              <a:rPr lang="sv-SE" smtClean="0"/>
              <a:t>2019-11-28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22586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30213" y="1600201"/>
            <a:ext cx="3800210" cy="4525963"/>
          </a:xfrm>
        </p:spPr>
        <p:txBody>
          <a:bodyPr/>
          <a:lstStyle>
            <a:lvl1pPr>
              <a:defRPr sz="2635"/>
            </a:lvl1pPr>
            <a:lvl2pPr>
              <a:defRPr sz="2258"/>
            </a:lvl2pPr>
            <a:lvl3pPr>
              <a:defRPr sz="1882"/>
            </a:lvl3pPr>
            <a:lvl4pPr>
              <a:defRPr sz="1694"/>
            </a:lvl4pPr>
            <a:lvl5pPr>
              <a:defRPr sz="1694"/>
            </a:lvl5pPr>
            <a:lvl6pPr>
              <a:defRPr sz="1694"/>
            </a:lvl6pPr>
            <a:lvl7pPr>
              <a:defRPr sz="1694"/>
            </a:lvl7pPr>
            <a:lvl8pPr>
              <a:defRPr sz="1694"/>
            </a:lvl8pPr>
            <a:lvl9pPr>
              <a:defRPr sz="1694"/>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373827" y="1600201"/>
            <a:ext cx="3800210" cy="4525963"/>
          </a:xfrm>
        </p:spPr>
        <p:txBody>
          <a:bodyPr/>
          <a:lstStyle>
            <a:lvl1pPr>
              <a:defRPr sz="2635"/>
            </a:lvl1pPr>
            <a:lvl2pPr>
              <a:defRPr sz="2258"/>
            </a:lvl2pPr>
            <a:lvl3pPr>
              <a:defRPr sz="1882"/>
            </a:lvl3pPr>
            <a:lvl4pPr>
              <a:defRPr sz="1694"/>
            </a:lvl4pPr>
            <a:lvl5pPr>
              <a:defRPr sz="1694"/>
            </a:lvl5pPr>
            <a:lvl6pPr>
              <a:defRPr sz="1694"/>
            </a:lvl6pPr>
            <a:lvl7pPr>
              <a:defRPr sz="1694"/>
            </a:lvl7pPr>
            <a:lvl8pPr>
              <a:defRPr sz="1694"/>
            </a:lvl8pPr>
            <a:lvl9pPr>
              <a:defRPr sz="1694"/>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25C9E3F-5E4F-4737-A85C-178D5244862F}" type="datetimeFigureOut">
              <a:rPr lang="sv-SE" smtClean="0"/>
              <a:t>2019-11-28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87607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30212" y="1535113"/>
            <a:ext cx="3801705" cy="639762"/>
          </a:xfrm>
        </p:spPr>
        <p:txBody>
          <a:bodyPr anchor="b"/>
          <a:lstStyle>
            <a:lvl1pPr marL="0" indent="0">
              <a:buNone/>
              <a:defRPr sz="2258" b="1"/>
            </a:lvl1pPr>
            <a:lvl2pPr marL="430225" indent="0">
              <a:buNone/>
              <a:defRPr sz="1882" b="1"/>
            </a:lvl2pPr>
            <a:lvl3pPr marL="860450" indent="0">
              <a:buNone/>
              <a:defRPr sz="1694" b="1"/>
            </a:lvl3pPr>
            <a:lvl4pPr marL="1290676" indent="0">
              <a:buNone/>
              <a:defRPr sz="1506" b="1"/>
            </a:lvl4pPr>
            <a:lvl5pPr marL="1720901" indent="0">
              <a:buNone/>
              <a:defRPr sz="1506" b="1"/>
            </a:lvl5pPr>
            <a:lvl6pPr marL="2151126" indent="0">
              <a:buNone/>
              <a:defRPr sz="1506" b="1"/>
            </a:lvl6pPr>
            <a:lvl7pPr marL="2581351" indent="0">
              <a:buNone/>
              <a:defRPr sz="1506" b="1"/>
            </a:lvl7pPr>
            <a:lvl8pPr marL="3011576" indent="0">
              <a:buNone/>
              <a:defRPr sz="1506" b="1"/>
            </a:lvl8pPr>
            <a:lvl9pPr marL="3441802" indent="0">
              <a:buNone/>
              <a:defRPr sz="1506" b="1"/>
            </a:lvl9pPr>
          </a:lstStyle>
          <a:p>
            <a:pPr lvl="0"/>
            <a:r>
              <a:rPr lang="sv-SE" smtClean="0"/>
              <a:t>Redigera format för bakgrundstext</a:t>
            </a:r>
          </a:p>
        </p:txBody>
      </p:sp>
      <p:sp>
        <p:nvSpPr>
          <p:cNvPr id="4" name="Platshållare för innehåll 3"/>
          <p:cNvSpPr>
            <a:spLocks noGrp="1"/>
          </p:cNvSpPr>
          <p:nvPr>
            <p:ph sz="half" idx="2"/>
          </p:nvPr>
        </p:nvSpPr>
        <p:spPr>
          <a:xfrm>
            <a:off x="430212" y="2174875"/>
            <a:ext cx="3801705" cy="3951288"/>
          </a:xfrm>
        </p:spPr>
        <p:txBody>
          <a:bodyPr/>
          <a:lstStyle>
            <a:lvl1pPr>
              <a:defRPr sz="2258"/>
            </a:lvl1pPr>
            <a:lvl2pPr>
              <a:defRPr sz="1882"/>
            </a:lvl2pPr>
            <a:lvl3pPr>
              <a:defRPr sz="1694"/>
            </a:lvl3pPr>
            <a:lvl4pPr>
              <a:defRPr sz="1506"/>
            </a:lvl4pPr>
            <a:lvl5pPr>
              <a:defRPr sz="1506"/>
            </a:lvl5pPr>
            <a:lvl6pPr>
              <a:defRPr sz="1506"/>
            </a:lvl6pPr>
            <a:lvl7pPr>
              <a:defRPr sz="1506"/>
            </a:lvl7pPr>
            <a:lvl8pPr>
              <a:defRPr sz="1506"/>
            </a:lvl8pPr>
            <a:lvl9pPr>
              <a:defRPr sz="1506"/>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370840" y="1535113"/>
            <a:ext cx="3803198" cy="639762"/>
          </a:xfrm>
        </p:spPr>
        <p:txBody>
          <a:bodyPr anchor="b"/>
          <a:lstStyle>
            <a:lvl1pPr marL="0" indent="0">
              <a:buNone/>
              <a:defRPr sz="2258" b="1"/>
            </a:lvl1pPr>
            <a:lvl2pPr marL="430225" indent="0">
              <a:buNone/>
              <a:defRPr sz="1882" b="1"/>
            </a:lvl2pPr>
            <a:lvl3pPr marL="860450" indent="0">
              <a:buNone/>
              <a:defRPr sz="1694" b="1"/>
            </a:lvl3pPr>
            <a:lvl4pPr marL="1290676" indent="0">
              <a:buNone/>
              <a:defRPr sz="1506" b="1"/>
            </a:lvl4pPr>
            <a:lvl5pPr marL="1720901" indent="0">
              <a:buNone/>
              <a:defRPr sz="1506" b="1"/>
            </a:lvl5pPr>
            <a:lvl6pPr marL="2151126" indent="0">
              <a:buNone/>
              <a:defRPr sz="1506" b="1"/>
            </a:lvl6pPr>
            <a:lvl7pPr marL="2581351" indent="0">
              <a:buNone/>
              <a:defRPr sz="1506" b="1"/>
            </a:lvl7pPr>
            <a:lvl8pPr marL="3011576" indent="0">
              <a:buNone/>
              <a:defRPr sz="1506" b="1"/>
            </a:lvl8pPr>
            <a:lvl9pPr marL="3441802" indent="0">
              <a:buNone/>
              <a:defRPr sz="1506" b="1"/>
            </a:lvl9pPr>
          </a:lstStyle>
          <a:p>
            <a:pPr lvl="0"/>
            <a:r>
              <a:rPr lang="sv-SE" smtClean="0"/>
              <a:t>Redigera format för bakgrundstext</a:t>
            </a:r>
          </a:p>
        </p:txBody>
      </p:sp>
      <p:sp>
        <p:nvSpPr>
          <p:cNvPr id="6" name="Platshållare för innehåll 5"/>
          <p:cNvSpPr>
            <a:spLocks noGrp="1"/>
          </p:cNvSpPr>
          <p:nvPr>
            <p:ph sz="quarter" idx="4"/>
          </p:nvPr>
        </p:nvSpPr>
        <p:spPr>
          <a:xfrm>
            <a:off x="4370840" y="2174875"/>
            <a:ext cx="3803198" cy="3951288"/>
          </a:xfrm>
        </p:spPr>
        <p:txBody>
          <a:bodyPr/>
          <a:lstStyle>
            <a:lvl1pPr>
              <a:defRPr sz="2258"/>
            </a:lvl1pPr>
            <a:lvl2pPr>
              <a:defRPr sz="1882"/>
            </a:lvl2pPr>
            <a:lvl3pPr>
              <a:defRPr sz="1694"/>
            </a:lvl3pPr>
            <a:lvl4pPr>
              <a:defRPr sz="1506"/>
            </a:lvl4pPr>
            <a:lvl5pPr>
              <a:defRPr sz="1506"/>
            </a:lvl5pPr>
            <a:lvl6pPr>
              <a:defRPr sz="1506"/>
            </a:lvl6pPr>
            <a:lvl7pPr>
              <a:defRPr sz="1506"/>
            </a:lvl7pPr>
            <a:lvl8pPr>
              <a:defRPr sz="1506"/>
            </a:lvl8pPr>
            <a:lvl9pPr>
              <a:defRPr sz="1506"/>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25C9E3F-5E4F-4737-A85C-178D5244862F}" type="datetimeFigureOut">
              <a:rPr lang="sv-SE" smtClean="0"/>
              <a:t>2019-11-28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48069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25C9E3F-5E4F-4737-A85C-178D5244862F}" type="datetimeFigureOut">
              <a:rPr lang="sv-SE" smtClean="0"/>
              <a:t>2019-11-28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10634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25C9E3F-5E4F-4737-A85C-178D5244862F}" type="datetimeFigureOut">
              <a:rPr lang="sv-SE" smtClean="0"/>
              <a:t>2019-11-28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15695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30213" y="273050"/>
            <a:ext cx="2830739" cy="1162050"/>
          </a:xfrm>
        </p:spPr>
        <p:txBody>
          <a:bodyPr anchor="b"/>
          <a:lstStyle>
            <a:lvl1pPr algn="l">
              <a:defRPr sz="1882" b="1"/>
            </a:lvl1pPr>
          </a:lstStyle>
          <a:p>
            <a:r>
              <a:rPr lang="sv-SE" smtClean="0"/>
              <a:t>Klicka här för att ändra format</a:t>
            </a:r>
            <a:endParaRPr lang="sv-SE"/>
          </a:p>
        </p:txBody>
      </p:sp>
      <p:sp>
        <p:nvSpPr>
          <p:cNvPr id="3" name="Platshållare för innehåll 2"/>
          <p:cNvSpPr>
            <a:spLocks noGrp="1"/>
          </p:cNvSpPr>
          <p:nvPr>
            <p:ph idx="1"/>
          </p:nvPr>
        </p:nvSpPr>
        <p:spPr>
          <a:xfrm>
            <a:off x="3364023" y="273051"/>
            <a:ext cx="4810015" cy="5853113"/>
          </a:xfrm>
        </p:spPr>
        <p:txBody>
          <a:bodyPr/>
          <a:lstStyle>
            <a:lvl1pPr>
              <a:defRPr sz="3011"/>
            </a:lvl1pPr>
            <a:lvl2pPr>
              <a:defRPr sz="2635"/>
            </a:lvl2pPr>
            <a:lvl3pPr>
              <a:defRPr sz="2258"/>
            </a:lvl3pPr>
            <a:lvl4pPr>
              <a:defRPr sz="1882"/>
            </a:lvl4pPr>
            <a:lvl5pPr>
              <a:defRPr sz="1882"/>
            </a:lvl5pPr>
            <a:lvl6pPr>
              <a:defRPr sz="1882"/>
            </a:lvl6pPr>
            <a:lvl7pPr>
              <a:defRPr sz="1882"/>
            </a:lvl7pPr>
            <a:lvl8pPr>
              <a:defRPr sz="1882"/>
            </a:lvl8pPr>
            <a:lvl9pPr>
              <a:defRPr sz="1882"/>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30213" y="1435101"/>
            <a:ext cx="2830739" cy="4691063"/>
          </a:xfrm>
        </p:spPr>
        <p:txBody>
          <a:bodyPr/>
          <a:lstStyle>
            <a:lvl1pPr marL="0" indent="0">
              <a:buNone/>
              <a:defRPr sz="1317"/>
            </a:lvl1pPr>
            <a:lvl2pPr marL="430225" indent="0">
              <a:buNone/>
              <a:defRPr sz="1129"/>
            </a:lvl2pPr>
            <a:lvl3pPr marL="860450" indent="0">
              <a:buNone/>
              <a:defRPr sz="941"/>
            </a:lvl3pPr>
            <a:lvl4pPr marL="1290676" indent="0">
              <a:buNone/>
              <a:defRPr sz="847"/>
            </a:lvl4pPr>
            <a:lvl5pPr marL="1720901" indent="0">
              <a:buNone/>
              <a:defRPr sz="847"/>
            </a:lvl5pPr>
            <a:lvl6pPr marL="2151126" indent="0">
              <a:buNone/>
              <a:defRPr sz="847"/>
            </a:lvl6pPr>
            <a:lvl7pPr marL="2581351" indent="0">
              <a:buNone/>
              <a:defRPr sz="847"/>
            </a:lvl7pPr>
            <a:lvl8pPr marL="3011576" indent="0">
              <a:buNone/>
              <a:defRPr sz="847"/>
            </a:lvl8pPr>
            <a:lvl9pPr marL="3441802" indent="0">
              <a:buNone/>
              <a:defRPr sz="847"/>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5C9E3F-5E4F-4737-A85C-178D5244862F}" type="datetimeFigureOut">
              <a:rPr lang="sv-SE" smtClean="0"/>
              <a:t>2019-11-28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79292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686493" y="4800600"/>
            <a:ext cx="5162550" cy="566738"/>
          </a:xfrm>
        </p:spPr>
        <p:txBody>
          <a:bodyPr anchor="b"/>
          <a:lstStyle>
            <a:lvl1pPr algn="l">
              <a:defRPr sz="1882" b="1"/>
            </a:lvl1pPr>
          </a:lstStyle>
          <a:p>
            <a:r>
              <a:rPr lang="sv-SE" smtClean="0"/>
              <a:t>Klicka här för att ändra format</a:t>
            </a:r>
            <a:endParaRPr lang="sv-SE"/>
          </a:p>
        </p:txBody>
      </p:sp>
      <p:sp>
        <p:nvSpPr>
          <p:cNvPr id="3" name="Platshållare för bild 2"/>
          <p:cNvSpPr>
            <a:spLocks noGrp="1"/>
          </p:cNvSpPr>
          <p:nvPr>
            <p:ph type="pic" idx="1"/>
          </p:nvPr>
        </p:nvSpPr>
        <p:spPr>
          <a:xfrm>
            <a:off x="1686493" y="612775"/>
            <a:ext cx="5162550" cy="4114800"/>
          </a:xfrm>
        </p:spPr>
        <p:txBody>
          <a:bodyPr/>
          <a:lstStyle>
            <a:lvl1pPr marL="0" indent="0">
              <a:buNone/>
              <a:defRPr sz="3011"/>
            </a:lvl1pPr>
            <a:lvl2pPr marL="430225" indent="0">
              <a:buNone/>
              <a:defRPr sz="2635"/>
            </a:lvl2pPr>
            <a:lvl3pPr marL="860450" indent="0">
              <a:buNone/>
              <a:defRPr sz="2258"/>
            </a:lvl3pPr>
            <a:lvl4pPr marL="1290676" indent="0">
              <a:buNone/>
              <a:defRPr sz="1882"/>
            </a:lvl4pPr>
            <a:lvl5pPr marL="1720901" indent="0">
              <a:buNone/>
              <a:defRPr sz="1882"/>
            </a:lvl5pPr>
            <a:lvl6pPr marL="2151126" indent="0">
              <a:buNone/>
              <a:defRPr sz="1882"/>
            </a:lvl6pPr>
            <a:lvl7pPr marL="2581351" indent="0">
              <a:buNone/>
              <a:defRPr sz="1882"/>
            </a:lvl7pPr>
            <a:lvl8pPr marL="3011576" indent="0">
              <a:buNone/>
              <a:defRPr sz="1882"/>
            </a:lvl8pPr>
            <a:lvl9pPr marL="3441802" indent="0">
              <a:buNone/>
              <a:defRPr sz="1882"/>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686493" y="5367338"/>
            <a:ext cx="5162550" cy="804862"/>
          </a:xfrm>
        </p:spPr>
        <p:txBody>
          <a:bodyPr/>
          <a:lstStyle>
            <a:lvl1pPr marL="0" indent="0">
              <a:buNone/>
              <a:defRPr sz="1317"/>
            </a:lvl1pPr>
            <a:lvl2pPr marL="430225" indent="0">
              <a:buNone/>
              <a:defRPr sz="1129"/>
            </a:lvl2pPr>
            <a:lvl3pPr marL="860450" indent="0">
              <a:buNone/>
              <a:defRPr sz="941"/>
            </a:lvl3pPr>
            <a:lvl4pPr marL="1290676" indent="0">
              <a:buNone/>
              <a:defRPr sz="847"/>
            </a:lvl4pPr>
            <a:lvl5pPr marL="1720901" indent="0">
              <a:buNone/>
              <a:defRPr sz="847"/>
            </a:lvl5pPr>
            <a:lvl6pPr marL="2151126" indent="0">
              <a:buNone/>
              <a:defRPr sz="847"/>
            </a:lvl6pPr>
            <a:lvl7pPr marL="2581351" indent="0">
              <a:buNone/>
              <a:defRPr sz="847"/>
            </a:lvl7pPr>
            <a:lvl8pPr marL="3011576" indent="0">
              <a:buNone/>
              <a:defRPr sz="847"/>
            </a:lvl8pPr>
            <a:lvl9pPr marL="3441802" indent="0">
              <a:buNone/>
              <a:defRPr sz="847"/>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5C9E3F-5E4F-4737-A85C-178D5244862F}" type="datetimeFigureOut">
              <a:rPr lang="sv-SE" smtClean="0"/>
              <a:t>2019-11-28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7599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29000" r="-29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30213" y="274638"/>
            <a:ext cx="7743825"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30213" y="1600201"/>
            <a:ext cx="7743825"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30213" y="6356351"/>
            <a:ext cx="2007658"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525C9E3F-5E4F-4737-A85C-178D5244862F}" type="datetimeFigureOut">
              <a:rPr lang="sv-SE" smtClean="0"/>
              <a:t>2019-11-28</a:t>
            </a:fld>
            <a:endParaRPr lang="sv-SE"/>
          </a:p>
        </p:txBody>
      </p:sp>
      <p:sp>
        <p:nvSpPr>
          <p:cNvPr id="5" name="Platshållare för sidfot 4"/>
          <p:cNvSpPr>
            <a:spLocks noGrp="1"/>
          </p:cNvSpPr>
          <p:nvPr>
            <p:ph type="ftr" sz="quarter" idx="3"/>
          </p:nvPr>
        </p:nvSpPr>
        <p:spPr>
          <a:xfrm>
            <a:off x="2939786" y="6356351"/>
            <a:ext cx="2724679"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166379" y="6356351"/>
            <a:ext cx="2007658"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518B2908-DA80-46B1-A156-2E4292CF6845}" type="slidenum">
              <a:rPr lang="sv-SE" smtClean="0"/>
              <a:t>‹#›</a:t>
            </a:fld>
            <a:endParaRPr lang="sv-SE"/>
          </a:p>
        </p:txBody>
      </p:sp>
    </p:spTree>
    <p:extLst>
      <p:ext uri="{BB962C8B-B14F-4D97-AF65-F5344CB8AC3E}">
        <p14:creationId xmlns:p14="http://schemas.microsoft.com/office/powerpoint/2010/main" val="295148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60450" rtl="0" eaLnBrk="1" latinLnBrk="0" hangingPunct="1">
        <a:spcBef>
          <a:spcPct val="0"/>
        </a:spcBef>
        <a:buNone/>
        <a:defRPr sz="4140" kern="1200">
          <a:solidFill>
            <a:schemeClr val="tx1"/>
          </a:solidFill>
          <a:latin typeface="Arial" pitchFamily="34" charset="0"/>
          <a:ea typeface="+mj-ea"/>
          <a:cs typeface="Arial" pitchFamily="34" charset="0"/>
        </a:defRPr>
      </a:lvl1pPr>
    </p:titleStyle>
    <p:bodyStyle>
      <a:lvl1pPr marL="322669" indent="-322669" algn="l" defTabSz="860450" rtl="0" eaLnBrk="1" latinLnBrk="0" hangingPunct="1">
        <a:spcBef>
          <a:spcPct val="20000"/>
        </a:spcBef>
        <a:buFont typeface="Arial" pitchFamily="34" charset="0"/>
        <a:buChar char="•"/>
        <a:defRPr sz="3011" kern="1200">
          <a:solidFill>
            <a:schemeClr val="tx1"/>
          </a:solidFill>
          <a:latin typeface="Arial" pitchFamily="34" charset="0"/>
          <a:ea typeface="+mn-ea"/>
          <a:cs typeface="Arial" pitchFamily="34" charset="0"/>
        </a:defRPr>
      </a:lvl1pPr>
      <a:lvl2pPr marL="699116" indent="-268891" algn="l" defTabSz="860450" rtl="0" eaLnBrk="1" latinLnBrk="0" hangingPunct="1">
        <a:spcBef>
          <a:spcPct val="20000"/>
        </a:spcBef>
        <a:buFont typeface="Arial" pitchFamily="34" charset="0"/>
        <a:buChar char="–"/>
        <a:defRPr sz="2635" kern="1200">
          <a:solidFill>
            <a:schemeClr val="tx1"/>
          </a:solidFill>
          <a:latin typeface="Arial" pitchFamily="34" charset="0"/>
          <a:ea typeface="+mn-ea"/>
          <a:cs typeface="Arial" pitchFamily="34" charset="0"/>
        </a:defRPr>
      </a:lvl2pPr>
      <a:lvl3pPr marL="1075563" indent="-215113" algn="l" defTabSz="860450" rtl="0" eaLnBrk="1" latinLnBrk="0" hangingPunct="1">
        <a:spcBef>
          <a:spcPct val="20000"/>
        </a:spcBef>
        <a:buFont typeface="Arial" pitchFamily="34" charset="0"/>
        <a:buChar char="•"/>
        <a:defRPr sz="2258" kern="1200">
          <a:solidFill>
            <a:schemeClr val="tx1"/>
          </a:solidFill>
          <a:latin typeface="Arial" pitchFamily="34" charset="0"/>
          <a:ea typeface="+mn-ea"/>
          <a:cs typeface="Arial" pitchFamily="34" charset="0"/>
        </a:defRPr>
      </a:lvl3pPr>
      <a:lvl4pPr marL="1505788" indent="-215113" algn="l" defTabSz="860450" rtl="0" eaLnBrk="1" latinLnBrk="0" hangingPunct="1">
        <a:spcBef>
          <a:spcPct val="20000"/>
        </a:spcBef>
        <a:buFont typeface="Arial" pitchFamily="34" charset="0"/>
        <a:buChar char="–"/>
        <a:defRPr sz="1882" kern="1200">
          <a:solidFill>
            <a:schemeClr val="tx1"/>
          </a:solidFill>
          <a:latin typeface="Arial" pitchFamily="34" charset="0"/>
          <a:ea typeface="+mn-ea"/>
          <a:cs typeface="Arial" pitchFamily="34" charset="0"/>
        </a:defRPr>
      </a:lvl4pPr>
      <a:lvl5pPr marL="1936013" indent="-215113" algn="l" defTabSz="860450" rtl="0" eaLnBrk="1" latinLnBrk="0" hangingPunct="1">
        <a:spcBef>
          <a:spcPct val="20000"/>
        </a:spcBef>
        <a:buFont typeface="Arial" pitchFamily="34" charset="0"/>
        <a:buChar char="»"/>
        <a:defRPr sz="1882" kern="1200">
          <a:solidFill>
            <a:schemeClr val="tx1"/>
          </a:solidFill>
          <a:latin typeface="Arial" pitchFamily="34" charset="0"/>
          <a:ea typeface="+mn-ea"/>
          <a:cs typeface="Arial" pitchFamily="34" charset="0"/>
        </a:defRPr>
      </a:lvl5pPr>
      <a:lvl6pPr marL="2366239" indent="-215113" algn="l" defTabSz="860450" rtl="0" eaLnBrk="1" latinLnBrk="0" hangingPunct="1">
        <a:spcBef>
          <a:spcPct val="20000"/>
        </a:spcBef>
        <a:buFont typeface="Arial" pitchFamily="34" charset="0"/>
        <a:buChar char="•"/>
        <a:defRPr sz="1882" kern="1200">
          <a:solidFill>
            <a:schemeClr val="tx1"/>
          </a:solidFill>
          <a:latin typeface="+mn-lt"/>
          <a:ea typeface="+mn-ea"/>
          <a:cs typeface="+mn-cs"/>
        </a:defRPr>
      </a:lvl6pPr>
      <a:lvl7pPr marL="2796464" indent="-215113" algn="l" defTabSz="860450" rtl="0" eaLnBrk="1" latinLnBrk="0" hangingPunct="1">
        <a:spcBef>
          <a:spcPct val="20000"/>
        </a:spcBef>
        <a:buFont typeface="Arial" pitchFamily="34" charset="0"/>
        <a:buChar char="•"/>
        <a:defRPr sz="1882" kern="1200">
          <a:solidFill>
            <a:schemeClr val="tx1"/>
          </a:solidFill>
          <a:latin typeface="+mn-lt"/>
          <a:ea typeface="+mn-ea"/>
          <a:cs typeface="+mn-cs"/>
        </a:defRPr>
      </a:lvl7pPr>
      <a:lvl8pPr marL="3226689" indent="-215113" algn="l" defTabSz="860450" rtl="0" eaLnBrk="1" latinLnBrk="0" hangingPunct="1">
        <a:spcBef>
          <a:spcPct val="20000"/>
        </a:spcBef>
        <a:buFont typeface="Arial" pitchFamily="34" charset="0"/>
        <a:buChar char="•"/>
        <a:defRPr sz="1882" kern="1200">
          <a:solidFill>
            <a:schemeClr val="tx1"/>
          </a:solidFill>
          <a:latin typeface="+mn-lt"/>
          <a:ea typeface="+mn-ea"/>
          <a:cs typeface="+mn-cs"/>
        </a:defRPr>
      </a:lvl8pPr>
      <a:lvl9pPr marL="3656914" indent="-215113" algn="l" defTabSz="860450" rtl="0" eaLnBrk="1" latinLnBrk="0" hangingPunct="1">
        <a:spcBef>
          <a:spcPct val="20000"/>
        </a:spcBef>
        <a:buFont typeface="Arial" pitchFamily="34" charset="0"/>
        <a:buChar char="•"/>
        <a:defRPr sz="1882" kern="1200">
          <a:solidFill>
            <a:schemeClr val="tx1"/>
          </a:solidFill>
          <a:latin typeface="+mn-lt"/>
          <a:ea typeface="+mn-ea"/>
          <a:cs typeface="+mn-cs"/>
        </a:defRPr>
      </a:lvl9pPr>
    </p:bodyStyle>
    <p:otherStyle>
      <a:defPPr>
        <a:defRPr lang="sv-SE"/>
      </a:defPPr>
      <a:lvl1pPr marL="0" algn="l" defTabSz="860450" rtl="0" eaLnBrk="1" latinLnBrk="0" hangingPunct="1">
        <a:defRPr sz="1694" kern="1200">
          <a:solidFill>
            <a:schemeClr val="tx1"/>
          </a:solidFill>
          <a:latin typeface="+mn-lt"/>
          <a:ea typeface="+mn-ea"/>
          <a:cs typeface="+mn-cs"/>
        </a:defRPr>
      </a:lvl1pPr>
      <a:lvl2pPr marL="430225" algn="l" defTabSz="860450" rtl="0" eaLnBrk="1" latinLnBrk="0" hangingPunct="1">
        <a:defRPr sz="1694" kern="1200">
          <a:solidFill>
            <a:schemeClr val="tx1"/>
          </a:solidFill>
          <a:latin typeface="+mn-lt"/>
          <a:ea typeface="+mn-ea"/>
          <a:cs typeface="+mn-cs"/>
        </a:defRPr>
      </a:lvl2pPr>
      <a:lvl3pPr marL="860450" algn="l" defTabSz="860450" rtl="0" eaLnBrk="1" latinLnBrk="0" hangingPunct="1">
        <a:defRPr sz="1694" kern="1200">
          <a:solidFill>
            <a:schemeClr val="tx1"/>
          </a:solidFill>
          <a:latin typeface="+mn-lt"/>
          <a:ea typeface="+mn-ea"/>
          <a:cs typeface="+mn-cs"/>
        </a:defRPr>
      </a:lvl3pPr>
      <a:lvl4pPr marL="1290676" algn="l" defTabSz="860450" rtl="0" eaLnBrk="1" latinLnBrk="0" hangingPunct="1">
        <a:defRPr sz="1694" kern="1200">
          <a:solidFill>
            <a:schemeClr val="tx1"/>
          </a:solidFill>
          <a:latin typeface="+mn-lt"/>
          <a:ea typeface="+mn-ea"/>
          <a:cs typeface="+mn-cs"/>
        </a:defRPr>
      </a:lvl4pPr>
      <a:lvl5pPr marL="1720901" algn="l" defTabSz="860450" rtl="0" eaLnBrk="1" latinLnBrk="0" hangingPunct="1">
        <a:defRPr sz="1694" kern="1200">
          <a:solidFill>
            <a:schemeClr val="tx1"/>
          </a:solidFill>
          <a:latin typeface="+mn-lt"/>
          <a:ea typeface="+mn-ea"/>
          <a:cs typeface="+mn-cs"/>
        </a:defRPr>
      </a:lvl5pPr>
      <a:lvl6pPr marL="2151126" algn="l" defTabSz="860450" rtl="0" eaLnBrk="1" latinLnBrk="0" hangingPunct="1">
        <a:defRPr sz="1694" kern="1200">
          <a:solidFill>
            <a:schemeClr val="tx1"/>
          </a:solidFill>
          <a:latin typeface="+mn-lt"/>
          <a:ea typeface="+mn-ea"/>
          <a:cs typeface="+mn-cs"/>
        </a:defRPr>
      </a:lvl6pPr>
      <a:lvl7pPr marL="2581351" algn="l" defTabSz="860450" rtl="0" eaLnBrk="1" latinLnBrk="0" hangingPunct="1">
        <a:defRPr sz="1694" kern="1200">
          <a:solidFill>
            <a:schemeClr val="tx1"/>
          </a:solidFill>
          <a:latin typeface="+mn-lt"/>
          <a:ea typeface="+mn-ea"/>
          <a:cs typeface="+mn-cs"/>
        </a:defRPr>
      </a:lvl7pPr>
      <a:lvl8pPr marL="3011576" algn="l" defTabSz="860450" rtl="0" eaLnBrk="1" latinLnBrk="0" hangingPunct="1">
        <a:defRPr sz="1694" kern="1200">
          <a:solidFill>
            <a:schemeClr val="tx1"/>
          </a:solidFill>
          <a:latin typeface="+mn-lt"/>
          <a:ea typeface="+mn-ea"/>
          <a:cs typeface="+mn-cs"/>
        </a:defRPr>
      </a:lvl8pPr>
      <a:lvl9pPr marL="3441802" algn="l" defTabSz="860450"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l="-29000" r="-29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91542" y="365126"/>
            <a:ext cx="7421166"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591542" y="1825625"/>
            <a:ext cx="7421166"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591542" y="6356351"/>
            <a:ext cx="1935956"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4C77EAF8-1CE8-4FE8-A4EC-B358BA970308}" type="datetimeFigureOut">
              <a:rPr lang="sv-SE" smtClean="0"/>
              <a:t>2019-11-28</a:t>
            </a:fld>
            <a:endParaRPr lang="sv-SE"/>
          </a:p>
        </p:txBody>
      </p:sp>
      <p:sp>
        <p:nvSpPr>
          <p:cNvPr id="5" name="Platshållare för sidfot 4"/>
          <p:cNvSpPr>
            <a:spLocks noGrp="1"/>
          </p:cNvSpPr>
          <p:nvPr>
            <p:ph type="ftr" sz="quarter" idx="3"/>
          </p:nvPr>
        </p:nvSpPr>
        <p:spPr>
          <a:xfrm>
            <a:off x="2850158" y="6356351"/>
            <a:ext cx="2903934"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076752" y="6356351"/>
            <a:ext cx="1935956"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F18ED85D-A676-4BFC-B8A0-346D923DA3B8}" type="slidenum">
              <a:rPr lang="sv-SE" smtClean="0"/>
              <a:t>‹#›</a:t>
            </a:fld>
            <a:endParaRPr lang="sv-SE"/>
          </a:p>
        </p:txBody>
      </p:sp>
    </p:spTree>
    <p:extLst>
      <p:ext uri="{BB962C8B-B14F-4D97-AF65-F5344CB8AC3E}">
        <p14:creationId xmlns:p14="http://schemas.microsoft.com/office/powerpoint/2010/main" val="2412313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0450" rtl="0" eaLnBrk="1" latinLnBrk="0" hangingPunct="1">
        <a:lnSpc>
          <a:spcPct val="90000"/>
        </a:lnSpc>
        <a:spcBef>
          <a:spcPct val="0"/>
        </a:spcBef>
        <a:buNone/>
        <a:defRPr sz="4140" kern="1200">
          <a:solidFill>
            <a:schemeClr val="tx1"/>
          </a:solidFill>
          <a:latin typeface="+mj-lt"/>
          <a:ea typeface="+mj-ea"/>
          <a:cs typeface="+mj-cs"/>
        </a:defRPr>
      </a:lvl1pPr>
    </p:titleStyle>
    <p:bodyStyle>
      <a:lvl1pPr marL="215113" indent="-215113" algn="l" defTabSz="860450"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338" indent="-215113" algn="l" defTabSz="860450" rtl="0" eaLnBrk="1" latinLnBrk="0" hangingPunct="1">
        <a:lnSpc>
          <a:spcPct val="90000"/>
        </a:lnSpc>
        <a:spcBef>
          <a:spcPts val="471"/>
        </a:spcBef>
        <a:buFont typeface="Arial" panose="020B0604020202020204" pitchFamily="34" charset="0"/>
        <a:buChar char="•"/>
        <a:defRPr sz="2258" kern="1200">
          <a:solidFill>
            <a:schemeClr val="tx1"/>
          </a:solidFill>
          <a:latin typeface="+mn-lt"/>
          <a:ea typeface="+mn-ea"/>
          <a:cs typeface="+mn-cs"/>
        </a:defRPr>
      </a:lvl2pPr>
      <a:lvl3pPr marL="1075563" indent="-215113" algn="l" defTabSz="860450"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5788" indent="-215113" algn="l" defTabSz="860450"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013" indent="-215113" algn="l" defTabSz="860450"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239" indent="-215113" algn="l" defTabSz="860450"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464" indent="-215113" algn="l" defTabSz="860450"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6689" indent="-215113" algn="l" defTabSz="860450"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6914" indent="-215113" algn="l" defTabSz="860450"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sv-SE"/>
      </a:defPPr>
      <a:lvl1pPr marL="0" algn="l" defTabSz="860450" rtl="0" eaLnBrk="1" latinLnBrk="0" hangingPunct="1">
        <a:defRPr sz="1694" kern="1200">
          <a:solidFill>
            <a:schemeClr val="tx1"/>
          </a:solidFill>
          <a:latin typeface="+mn-lt"/>
          <a:ea typeface="+mn-ea"/>
          <a:cs typeface="+mn-cs"/>
        </a:defRPr>
      </a:lvl1pPr>
      <a:lvl2pPr marL="430225" algn="l" defTabSz="860450" rtl="0" eaLnBrk="1" latinLnBrk="0" hangingPunct="1">
        <a:defRPr sz="1694" kern="1200">
          <a:solidFill>
            <a:schemeClr val="tx1"/>
          </a:solidFill>
          <a:latin typeface="+mn-lt"/>
          <a:ea typeface="+mn-ea"/>
          <a:cs typeface="+mn-cs"/>
        </a:defRPr>
      </a:lvl2pPr>
      <a:lvl3pPr marL="860450" algn="l" defTabSz="860450" rtl="0" eaLnBrk="1" latinLnBrk="0" hangingPunct="1">
        <a:defRPr sz="1694" kern="1200">
          <a:solidFill>
            <a:schemeClr val="tx1"/>
          </a:solidFill>
          <a:latin typeface="+mn-lt"/>
          <a:ea typeface="+mn-ea"/>
          <a:cs typeface="+mn-cs"/>
        </a:defRPr>
      </a:lvl3pPr>
      <a:lvl4pPr marL="1290676" algn="l" defTabSz="860450" rtl="0" eaLnBrk="1" latinLnBrk="0" hangingPunct="1">
        <a:defRPr sz="1694" kern="1200">
          <a:solidFill>
            <a:schemeClr val="tx1"/>
          </a:solidFill>
          <a:latin typeface="+mn-lt"/>
          <a:ea typeface="+mn-ea"/>
          <a:cs typeface="+mn-cs"/>
        </a:defRPr>
      </a:lvl4pPr>
      <a:lvl5pPr marL="1720901" algn="l" defTabSz="860450" rtl="0" eaLnBrk="1" latinLnBrk="0" hangingPunct="1">
        <a:defRPr sz="1694" kern="1200">
          <a:solidFill>
            <a:schemeClr val="tx1"/>
          </a:solidFill>
          <a:latin typeface="+mn-lt"/>
          <a:ea typeface="+mn-ea"/>
          <a:cs typeface="+mn-cs"/>
        </a:defRPr>
      </a:lvl5pPr>
      <a:lvl6pPr marL="2151126" algn="l" defTabSz="860450" rtl="0" eaLnBrk="1" latinLnBrk="0" hangingPunct="1">
        <a:defRPr sz="1694" kern="1200">
          <a:solidFill>
            <a:schemeClr val="tx1"/>
          </a:solidFill>
          <a:latin typeface="+mn-lt"/>
          <a:ea typeface="+mn-ea"/>
          <a:cs typeface="+mn-cs"/>
        </a:defRPr>
      </a:lvl6pPr>
      <a:lvl7pPr marL="2581351" algn="l" defTabSz="860450" rtl="0" eaLnBrk="1" latinLnBrk="0" hangingPunct="1">
        <a:defRPr sz="1694" kern="1200">
          <a:solidFill>
            <a:schemeClr val="tx1"/>
          </a:solidFill>
          <a:latin typeface="+mn-lt"/>
          <a:ea typeface="+mn-ea"/>
          <a:cs typeface="+mn-cs"/>
        </a:defRPr>
      </a:lvl7pPr>
      <a:lvl8pPr marL="3011576" algn="l" defTabSz="860450" rtl="0" eaLnBrk="1" latinLnBrk="0" hangingPunct="1">
        <a:defRPr sz="1694" kern="1200">
          <a:solidFill>
            <a:schemeClr val="tx1"/>
          </a:solidFill>
          <a:latin typeface="+mn-lt"/>
          <a:ea typeface="+mn-ea"/>
          <a:cs typeface="+mn-cs"/>
        </a:defRPr>
      </a:lvl8pPr>
      <a:lvl9pPr marL="3441802" algn="l" defTabSz="860450" rtl="0" eaLnBrk="1" latinLnBrk="0" hangingPunct="1">
        <a:defRPr sz="16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aninge.sokigohosting.com/spatialmap?selectorgroups=bakgrundskartor+barn_och_utbildning&amp;mapext=115248+6535428.8+213552+6577771.2&amp;layers=theme-sthlm_tatortskarta+theme-grundskolor&amp;mapheight=832&amp;mapwidth=1925&amp;label=&amp;ignorefavorite=true&amp;profile=hanin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Omv&#228;rldens%20&#246;ppna%20data.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LaddstolparNy.qgz"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Grundskolor.qgz"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Öppna data / Öppna ”</a:t>
            </a:r>
            <a:r>
              <a:rPr lang="sv-SE" dirty="0" err="1" smtClean="0"/>
              <a:t>geo”data</a:t>
            </a:r>
            <a:r>
              <a:rPr lang="sv-SE" dirty="0" smtClean="0"/>
              <a:t>?</a:t>
            </a:r>
            <a:endParaRPr lang="sv-SE" dirty="0"/>
          </a:p>
        </p:txBody>
      </p:sp>
    </p:spTree>
    <p:extLst>
      <p:ext uri="{BB962C8B-B14F-4D97-AF65-F5344CB8AC3E}">
        <p14:creationId xmlns:p14="http://schemas.microsoft.com/office/powerpoint/2010/main" val="202756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med rundade hörn 31"/>
          <p:cNvSpPr/>
          <p:nvPr/>
        </p:nvSpPr>
        <p:spPr>
          <a:xfrm>
            <a:off x="4349313" y="2548152"/>
            <a:ext cx="3116846" cy="22359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694" dirty="0">
              <a:ln>
                <a:solidFill>
                  <a:schemeClr val="accent1"/>
                </a:solidFill>
              </a:ln>
              <a:solidFill>
                <a:srgbClr val="0070C0"/>
              </a:solidFill>
            </a:endParaRPr>
          </a:p>
        </p:txBody>
      </p:sp>
      <p:sp>
        <p:nvSpPr>
          <p:cNvPr id="3" name="Rubrik 2"/>
          <p:cNvSpPr>
            <a:spLocks noGrp="1"/>
          </p:cNvSpPr>
          <p:nvPr>
            <p:ph type="title"/>
          </p:nvPr>
        </p:nvSpPr>
        <p:spPr>
          <a:xfrm>
            <a:off x="430213" y="659531"/>
            <a:ext cx="7743825" cy="1075531"/>
          </a:xfrm>
        </p:spPr>
        <p:txBody>
          <a:bodyPr>
            <a:normAutofit fontScale="90000"/>
          </a:bodyPr>
          <a:lstStyle/>
          <a:p>
            <a:r>
              <a:rPr lang="sv-SE" dirty="0" smtClean="0"/>
              <a:t>Helautomatiserat - Verksamhetssystem</a:t>
            </a:r>
            <a:endParaRPr lang="sv-SE" dirty="0"/>
          </a:p>
        </p:txBody>
      </p:sp>
      <p:sp>
        <p:nvSpPr>
          <p:cNvPr id="18" name="Cylinder 17"/>
          <p:cNvSpPr/>
          <p:nvPr/>
        </p:nvSpPr>
        <p:spPr>
          <a:xfrm>
            <a:off x="5467312" y="3293485"/>
            <a:ext cx="711454" cy="60981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a:t>Öppna </a:t>
            </a:r>
            <a:r>
              <a:rPr lang="sv-SE" sz="1317" dirty="0" err="1"/>
              <a:t>geodata</a:t>
            </a:r>
            <a:endParaRPr lang="sv-SE" sz="1317" dirty="0"/>
          </a:p>
        </p:txBody>
      </p:sp>
      <p:cxnSp>
        <p:nvCxnSpPr>
          <p:cNvPr id="20" name="Rak koppling 19"/>
          <p:cNvCxnSpPr/>
          <p:nvPr/>
        </p:nvCxnSpPr>
        <p:spPr>
          <a:xfrm>
            <a:off x="5365676" y="1870577"/>
            <a:ext cx="0" cy="3862179"/>
          </a:xfrm>
          <a:prstGeom prst="line">
            <a:avLst/>
          </a:prstGeom>
          <a:ln w="2540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ektangel 22"/>
          <p:cNvSpPr/>
          <p:nvPr/>
        </p:nvSpPr>
        <p:spPr>
          <a:xfrm>
            <a:off x="6255559" y="2819182"/>
            <a:ext cx="1142843" cy="169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sz="941" dirty="0"/>
              <a:t>Öppna dataportal</a:t>
            </a:r>
          </a:p>
          <a:p>
            <a:pPr marL="268891" indent="-268891">
              <a:buFont typeface="Arial" panose="020B0604020202020204" pitchFamily="34" charset="0"/>
              <a:buChar char="•"/>
            </a:pPr>
            <a:r>
              <a:rPr lang="sv-SE" sz="941" dirty="0"/>
              <a:t>Hänvisning till url:er för WMS, WFS (</a:t>
            </a:r>
            <a:r>
              <a:rPr lang="sv-SE" sz="941" dirty="0" err="1"/>
              <a:t>GML,GeoJSON</a:t>
            </a:r>
            <a:r>
              <a:rPr lang="sv-SE" sz="941" dirty="0"/>
              <a:t>, </a:t>
            </a:r>
            <a:r>
              <a:rPr lang="sv-SE" sz="941" dirty="0" err="1"/>
              <a:t>Shape</a:t>
            </a:r>
            <a:r>
              <a:rPr lang="sv-SE" sz="941" dirty="0"/>
              <a:t>,)</a:t>
            </a:r>
          </a:p>
          <a:p>
            <a:pPr marL="268891" indent="-268891">
              <a:buFont typeface="Arial" panose="020B0604020202020204" pitchFamily="34" charset="0"/>
              <a:buChar char="•"/>
            </a:pPr>
            <a:r>
              <a:rPr lang="sv-SE" sz="941" dirty="0"/>
              <a:t>Symboler: WFS-tillbehör</a:t>
            </a:r>
          </a:p>
          <a:p>
            <a:pPr marL="268891" indent="-268891">
              <a:buFont typeface="Arial" panose="020B0604020202020204" pitchFamily="34" charset="0"/>
              <a:buChar char="•"/>
            </a:pPr>
            <a:r>
              <a:rPr lang="sv-SE" sz="941" dirty="0"/>
              <a:t>Kartfiler: KML. </a:t>
            </a:r>
            <a:r>
              <a:rPr lang="sv-SE" sz="941" dirty="0" err="1"/>
              <a:t>Shape</a:t>
            </a:r>
            <a:r>
              <a:rPr lang="sv-SE" sz="941" dirty="0"/>
              <a:t>, </a:t>
            </a:r>
            <a:r>
              <a:rPr lang="sv-SE" sz="941" dirty="0" err="1"/>
              <a:t>Tab</a:t>
            </a:r>
            <a:endParaRPr lang="sv-SE" sz="941" dirty="0"/>
          </a:p>
        </p:txBody>
      </p:sp>
      <p:sp>
        <p:nvSpPr>
          <p:cNvPr id="24" name="Rektangel 23"/>
          <p:cNvSpPr/>
          <p:nvPr/>
        </p:nvSpPr>
        <p:spPr>
          <a:xfrm>
            <a:off x="7533917" y="2819182"/>
            <a:ext cx="745333" cy="176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941" dirty="0"/>
              <a:t>Europeisk öppna dataportal</a:t>
            </a:r>
          </a:p>
        </p:txBody>
      </p:sp>
      <p:sp>
        <p:nvSpPr>
          <p:cNvPr id="26" name="Cylinder 25"/>
          <p:cNvSpPr/>
          <p:nvPr/>
        </p:nvSpPr>
        <p:spPr>
          <a:xfrm>
            <a:off x="4475793" y="3429000"/>
            <a:ext cx="779212" cy="8808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err="1"/>
              <a:t>Geodata</a:t>
            </a:r>
            <a:endParaRPr lang="sv-SE" sz="1317" dirty="0"/>
          </a:p>
          <a:p>
            <a:pPr algn="ctr"/>
            <a:r>
              <a:rPr lang="sv-SE" sz="1317" dirty="0"/>
              <a:t>(original-data)</a:t>
            </a:r>
          </a:p>
        </p:txBody>
      </p:sp>
      <p:sp>
        <p:nvSpPr>
          <p:cNvPr id="31" name="Rektangel 30"/>
          <p:cNvSpPr/>
          <p:nvPr/>
        </p:nvSpPr>
        <p:spPr>
          <a:xfrm>
            <a:off x="4526612" y="2819182"/>
            <a:ext cx="677575" cy="5420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94"/>
          </a:p>
        </p:txBody>
      </p:sp>
      <p:cxnSp>
        <p:nvCxnSpPr>
          <p:cNvPr id="67" name="Rak pilkoppling 66"/>
          <p:cNvCxnSpPr/>
          <p:nvPr/>
        </p:nvCxnSpPr>
        <p:spPr>
          <a:xfrm>
            <a:off x="2066127" y="3869424"/>
            <a:ext cx="2283186" cy="3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ktangel med rundade hörn 16"/>
          <p:cNvSpPr/>
          <p:nvPr/>
        </p:nvSpPr>
        <p:spPr>
          <a:xfrm>
            <a:off x="4417071" y="2277122"/>
            <a:ext cx="2651578" cy="8130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94" dirty="0">
                <a:solidFill>
                  <a:schemeClr val="accent1"/>
                </a:solidFill>
              </a:rPr>
              <a:t>Geokodning/Integrationer</a:t>
            </a:r>
          </a:p>
        </p:txBody>
      </p:sp>
      <p:sp>
        <p:nvSpPr>
          <p:cNvPr id="19" name="Cylinder 18"/>
          <p:cNvSpPr/>
          <p:nvPr/>
        </p:nvSpPr>
        <p:spPr>
          <a:xfrm>
            <a:off x="1253036" y="2615909"/>
            <a:ext cx="779212" cy="250702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err="1"/>
              <a:t>db</a:t>
            </a:r>
            <a:endParaRPr lang="sv-SE" sz="1317" dirty="0"/>
          </a:p>
        </p:txBody>
      </p:sp>
    </p:spTree>
    <p:extLst>
      <p:ext uri="{BB962C8B-B14F-4D97-AF65-F5344CB8AC3E}">
        <p14:creationId xmlns:p14="http://schemas.microsoft.com/office/powerpoint/2010/main" val="78385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30213" y="786457"/>
            <a:ext cx="7743825" cy="5180499"/>
          </a:xfrm>
        </p:spPr>
        <p:txBody>
          <a:bodyPr>
            <a:normAutofit lnSpcReduction="10000"/>
          </a:bodyPr>
          <a:lstStyle/>
          <a:p>
            <a:pPr marL="0" indent="0" algn="ctr">
              <a:buNone/>
            </a:pPr>
            <a:r>
              <a:rPr lang="sv-SE" sz="6775" dirty="0">
                <a:hlinkClick r:id="rId2"/>
              </a:rPr>
              <a:t>Försörjer egna system</a:t>
            </a:r>
            <a:r>
              <a:rPr lang="sv-SE" sz="6775" dirty="0"/>
              <a:t>, minskar administration d v s uppfyller egna  behov</a:t>
            </a:r>
          </a:p>
        </p:txBody>
      </p:sp>
    </p:spTree>
    <p:extLst>
      <p:ext uri="{BB962C8B-B14F-4D97-AF65-F5344CB8AC3E}">
        <p14:creationId xmlns:p14="http://schemas.microsoft.com/office/powerpoint/2010/main" val="3012180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a:t>
            </a:r>
            <a:endParaRPr lang="sv-SE" dirty="0"/>
          </a:p>
        </p:txBody>
      </p:sp>
      <p:sp>
        <p:nvSpPr>
          <p:cNvPr id="3" name="Platshållare för innehåll 2"/>
          <p:cNvSpPr>
            <a:spLocks noGrp="1"/>
          </p:cNvSpPr>
          <p:nvPr>
            <p:ph idx="1"/>
          </p:nvPr>
        </p:nvSpPr>
        <p:spPr>
          <a:xfrm>
            <a:off x="430213" y="1369362"/>
            <a:ext cx="7743825" cy="1043275"/>
          </a:xfrm>
        </p:spPr>
        <p:txBody>
          <a:bodyPr>
            <a:normAutofit/>
          </a:bodyPr>
          <a:lstStyle/>
          <a:p>
            <a:pPr lvl="0"/>
            <a:r>
              <a:rPr lang="sv-SE" sz="1694" dirty="0"/>
              <a:t>Hur har ni organiserat arbetet internt med öppna data?</a:t>
            </a:r>
          </a:p>
        </p:txBody>
      </p:sp>
      <p:sp>
        <p:nvSpPr>
          <p:cNvPr id="4" name="Platshållare för innehåll 2"/>
          <p:cNvSpPr txBox="1">
            <a:spLocks/>
          </p:cNvSpPr>
          <p:nvPr/>
        </p:nvSpPr>
        <p:spPr>
          <a:xfrm>
            <a:off x="420479" y="1667304"/>
            <a:ext cx="7743825" cy="1246547"/>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Oklart! Förslag IT har kontakten m verksamhet och går igenom system för att bestämma vilka data som kan öppnas och beställer API. GIS utför och tecknar avtal med verksamhet.</a:t>
            </a:r>
          </a:p>
        </p:txBody>
      </p:sp>
      <p:sp>
        <p:nvSpPr>
          <p:cNvPr id="5" name="Platshållare för innehåll 2"/>
          <p:cNvSpPr txBox="1">
            <a:spLocks/>
          </p:cNvSpPr>
          <p:nvPr/>
        </p:nvSpPr>
        <p:spPr>
          <a:xfrm>
            <a:off x="420479" y="2683667"/>
            <a:ext cx="7743825" cy="1314305"/>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Hur har ni arbetat för att få förankring, förståelse och acceptans för Öppna data internt?</a:t>
            </a:r>
          </a:p>
        </p:txBody>
      </p:sp>
      <p:sp>
        <p:nvSpPr>
          <p:cNvPr id="6" name="Platshållare för innehåll 2"/>
          <p:cNvSpPr txBox="1">
            <a:spLocks/>
          </p:cNvSpPr>
          <p:nvPr/>
        </p:nvSpPr>
        <p:spPr>
          <a:xfrm>
            <a:off x="420479" y="3225727"/>
            <a:ext cx="7743825" cy="1043275"/>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Exempel, testprojekt. Mycket tålamod och lite envishet. Vi är långtifrån framme.</a:t>
            </a:r>
          </a:p>
        </p:txBody>
      </p:sp>
      <p:sp>
        <p:nvSpPr>
          <p:cNvPr id="9" name="Platshållare för innehåll 2"/>
          <p:cNvSpPr txBox="1">
            <a:spLocks/>
          </p:cNvSpPr>
          <p:nvPr/>
        </p:nvSpPr>
        <p:spPr>
          <a:xfrm>
            <a:off x="372189" y="3835546"/>
            <a:ext cx="7540552" cy="1016362"/>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Tar verksamheterna ansvar för sina öppna data? </a:t>
            </a:r>
          </a:p>
        </p:txBody>
      </p:sp>
      <p:sp>
        <p:nvSpPr>
          <p:cNvPr id="10" name="Platshållare för innehåll 2"/>
          <p:cNvSpPr txBox="1">
            <a:spLocks/>
          </p:cNvSpPr>
          <p:nvPr/>
        </p:nvSpPr>
        <p:spPr>
          <a:xfrm>
            <a:off x="372188" y="4174333"/>
            <a:ext cx="7317813" cy="677574"/>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Ja, det är förankrat i IT-strategi. I verkligheten så oftast nej. Verksamheten ser inte behovet så de har inte öppna data. </a:t>
            </a:r>
          </a:p>
        </p:txBody>
      </p:sp>
      <p:sp>
        <p:nvSpPr>
          <p:cNvPr id="11" name="Platshållare för innehåll 2"/>
          <p:cNvSpPr txBox="1">
            <a:spLocks/>
          </p:cNvSpPr>
          <p:nvPr/>
        </p:nvSpPr>
        <p:spPr>
          <a:xfrm>
            <a:off x="344833" y="4987423"/>
            <a:ext cx="6735351" cy="906086"/>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Hur hanteras frågor om öppna data internt?</a:t>
            </a:r>
          </a:p>
        </p:txBody>
      </p:sp>
      <p:sp>
        <p:nvSpPr>
          <p:cNvPr id="12" name="Platshållare för innehåll 2"/>
          <p:cNvSpPr txBox="1">
            <a:spLocks/>
          </p:cNvSpPr>
          <p:nvPr/>
        </p:nvSpPr>
        <p:spPr>
          <a:xfrm>
            <a:off x="344833" y="5300973"/>
            <a:ext cx="6735351" cy="906086"/>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Nästan inte alls. Ansvar på verksamhetsnivå och de ska ta kostnaderna och ser inte behovet.</a:t>
            </a:r>
          </a:p>
        </p:txBody>
      </p:sp>
    </p:spTree>
    <p:extLst>
      <p:ext uri="{BB962C8B-B14F-4D97-AF65-F5344CB8AC3E}">
        <p14:creationId xmlns:p14="http://schemas.microsoft.com/office/powerpoint/2010/main" val="2255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515593" y="583185"/>
            <a:ext cx="7743825" cy="609817"/>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Vem är ansvarig för Öppna data frågor/har rollen som öppna data ansvarig i organisationen och var finns den?</a:t>
            </a:r>
          </a:p>
        </p:txBody>
      </p:sp>
      <p:sp>
        <p:nvSpPr>
          <p:cNvPr id="8" name="Platshållare för innehåll 2"/>
          <p:cNvSpPr txBox="1">
            <a:spLocks/>
          </p:cNvSpPr>
          <p:nvPr/>
        </p:nvSpPr>
        <p:spPr>
          <a:xfrm>
            <a:off x="507703" y="1599547"/>
            <a:ext cx="7743825" cy="474302"/>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Hur mycket arbete är det i så fall för rollen?</a:t>
            </a:r>
          </a:p>
          <a:p>
            <a:endParaRPr lang="sv-SE" sz="1694" dirty="0"/>
          </a:p>
        </p:txBody>
      </p:sp>
      <p:sp>
        <p:nvSpPr>
          <p:cNvPr id="9" name="Platshållare för innehåll 2"/>
          <p:cNvSpPr txBox="1">
            <a:spLocks/>
          </p:cNvSpPr>
          <p:nvPr/>
        </p:nvSpPr>
        <p:spPr>
          <a:xfrm>
            <a:off x="507703" y="1125244"/>
            <a:ext cx="7743825" cy="406545"/>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Strategin är IT:s men bygger på verksamheternas frivillighet.</a:t>
            </a:r>
          </a:p>
        </p:txBody>
      </p:sp>
      <p:sp>
        <p:nvSpPr>
          <p:cNvPr id="10" name="Platshållare för innehåll 2"/>
          <p:cNvSpPr txBox="1">
            <a:spLocks/>
          </p:cNvSpPr>
          <p:nvPr/>
        </p:nvSpPr>
        <p:spPr>
          <a:xfrm>
            <a:off x="507703" y="1870577"/>
            <a:ext cx="7743825" cy="677575"/>
          </a:xfrm>
          <a:prstGeom prst="rect">
            <a:avLst/>
          </a:prstGeom>
        </p:spPr>
        <p:txBody>
          <a:bodyPr vert="horz" lIns="86043" tIns="43021" rIns="86043" bIns="43021"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Om GIS fick ansvaret för plattformen så skulle det ta ett par dagar att sätta upp rutiner (ej inräknat om det krävs API) för varje datamängd om det är bestämt vad som kan öppnas.</a:t>
            </a:r>
          </a:p>
          <a:p>
            <a:endParaRPr lang="sv-SE" sz="1694" dirty="0"/>
          </a:p>
        </p:txBody>
      </p:sp>
      <p:sp>
        <p:nvSpPr>
          <p:cNvPr id="6" name="Platshållare för innehåll 2"/>
          <p:cNvSpPr txBox="1">
            <a:spLocks/>
          </p:cNvSpPr>
          <p:nvPr/>
        </p:nvSpPr>
        <p:spPr>
          <a:xfrm>
            <a:off x="507703" y="2683667"/>
            <a:ext cx="7743825" cy="609818"/>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Varför är öppna </a:t>
            </a:r>
            <a:r>
              <a:rPr lang="sv-SE" sz="1694" dirty="0" err="1"/>
              <a:t>geodata</a:t>
            </a:r>
            <a:r>
              <a:rPr lang="sv-SE" sz="1694" dirty="0"/>
              <a:t> viktigt för oss?</a:t>
            </a:r>
          </a:p>
          <a:p>
            <a:endParaRPr lang="sv-SE" sz="1694" dirty="0"/>
          </a:p>
        </p:txBody>
      </p:sp>
      <p:sp>
        <p:nvSpPr>
          <p:cNvPr id="7" name="Platshållare för innehåll 2"/>
          <p:cNvSpPr txBox="1">
            <a:spLocks/>
          </p:cNvSpPr>
          <p:nvPr/>
        </p:nvSpPr>
        <p:spPr>
          <a:xfrm>
            <a:off x="507703" y="2954697"/>
            <a:ext cx="7743825" cy="677575"/>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Ökad innovation, transparens, service e t c. Ge beslutsfattare bättre beslutsunderlag. Tillgodose egna behov i form av t ex data till </a:t>
            </a:r>
            <a:r>
              <a:rPr lang="sv-SE" sz="1694" dirty="0" err="1"/>
              <a:t>webbgis</a:t>
            </a:r>
            <a:r>
              <a:rPr lang="sv-SE" sz="1694" dirty="0"/>
              <a:t>.</a:t>
            </a:r>
          </a:p>
          <a:p>
            <a:endParaRPr lang="sv-SE" sz="1694" dirty="0"/>
          </a:p>
        </p:txBody>
      </p:sp>
      <p:sp>
        <p:nvSpPr>
          <p:cNvPr id="11" name="Platshållare för innehåll 2"/>
          <p:cNvSpPr txBox="1">
            <a:spLocks/>
          </p:cNvSpPr>
          <p:nvPr/>
        </p:nvSpPr>
        <p:spPr>
          <a:xfrm>
            <a:off x="507703" y="3700030"/>
            <a:ext cx="7743825" cy="406545"/>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När började ni jobba med öppna </a:t>
            </a:r>
            <a:r>
              <a:rPr lang="sv-SE" sz="1694" dirty="0" err="1"/>
              <a:t>geodata</a:t>
            </a:r>
            <a:r>
              <a:rPr lang="sv-SE" sz="1694" dirty="0"/>
              <a:t>?</a:t>
            </a:r>
          </a:p>
          <a:p>
            <a:endParaRPr lang="sv-SE" sz="1694" dirty="0"/>
          </a:p>
        </p:txBody>
      </p:sp>
      <p:sp>
        <p:nvSpPr>
          <p:cNvPr id="13" name="Platshållare för innehåll 2"/>
          <p:cNvSpPr txBox="1">
            <a:spLocks/>
          </p:cNvSpPr>
          <p:nvPr/>
        </p:nvSpPr>
        <p:spPr>
          <a:xfrm>
            <a:off x="507703" y="3971060"/>
            <a:ext cx="7743825" cy="609818"/>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För några år sedan då vi fick möjlighet att publicera öppna data på vår öppnadataportal?</a:t>
            </a:r>
          </a:p>
          <a:p>
            <a:endParaRPr lang="sv-SE" sz="1694" dirty="0"/>
          </a:p>
        </p:txBody>
      </p:sp>
      <p:sp>
        <p:nvSpPr>
          <p:cNvPr id="14" name="Platshållare för innehåll 2"/>
          <p:cNvSpPr txBox="1">
            <a:spLocks/>
          </p:cNvSpPr>
          <p:nvPr/>
        </p:nvSpPr>
        <p:spPr>
          <a:xfrm>
            <a:off x="507703" y="4716393"/>
            <a:ext cx="7743825" cy="338788"/>
          </a:xfrm>
          <a:prstGeom prst="rect">
            <a:avLst/>
          </a:prstGeom>
        </p:spPr>
        <p:txBody>
          <a:bodyPr vert="horz" lIns="86043" tIns="43021" rIns="86043" bIns="43021"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Hur jobbade ni med det då?</a:t>
            </a:r>
          </a:p>
          <a:p>
            <a:endParaRPr lang="sv-SE" sz="1694" dirty="0"/>
          </a:p>
        </p:txBody>
      </p:sp>
      <p:sp>
        <p:nvSpPr>
          <p:cNvPr id="15" name="Platshållare för innehåll 2"/>
          <p:cNvSpPr txBox="1">
            <a:spLocks/>
          </p:cNvSpPr>
          <p:nvPr/>
        </p:nvSpPr>
        <p:spPr>
          <a:xfrm>
            <a:off x="507703" y="5055180"/>
            <a:ext cx="7743825" cy="1355151"/>
          </a:xfrm>
          <a:prstGeom prst="rect">
            <a:avLst/>
          </a:prstGeom>
        </p:spPr>
        <p:txBody>
          <a:bodyPr vert="horz" lIns="86043" tIns="43021" rIns="86043" bIns="43021"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Vi fokuserade tidigt på att ta fram öppna </a:t>
            </a:r>
            <a:r>
              <a:rPr lang="sv-SE" sz="1694" dirty="0" err="1"/>
              <a:t>geodata</a:t>
            </a:r>
            <a:r>
              <a:rPr lang="sv-SE" sz="1694" dirty="0"/>
              <a:t>. Första testprojektet med att ta ut data från skolans system visade på att det fanns felaktiga adresser i systemet och skolorna gick därför inte att </a:t>
            </a:r>
            <a:r>
              <a:rPr lang="sv-SE" sz="1694" dirty="0" err="1"/>
              <a:t>geokoda</a:t>
            </a:r>
            <a:r>
              <a:rPr lang="sv-SE" sz="1694" dirty="0"/>
              <a:t>. Sen bestämde vi oss för att göra </a:t>
            </a:r>
            <a:r>
              <a:rPr lang="sv-SE" sz="1694" dirty="0" err="1"/>
              <a:t>kvalitetskontreller</a:t>
            </a:r>
            <a:r>
              <a:rPr lang="sv-SE" sz="1694" dirty="0"/>
              <a:t> m h a vårt adressregister. Det var dock inte leverantören så pigg på att implementera i systemet. </a:t>
            </a:r>
          </a:p>
          <a:p>
            <a:endParaRPr lang="sv-SE" sz="1694" dirty="0"/>
          </a:p>
        </p:txBody>
      </p:sp>
    </p:spTree>
    <p:extLst>
      <p:ext uri="{BB962C8B-B14F-4D97-AF65-F5344CB8AC3E}">
        <p14:creationId xmlns:p14="http://schemas.microsoft.com/office/powerpoint/2010/main" val="12313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6" grpId="0"/>
      <p:bldP spid="7"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372188" y="1744982"/>
            <a:ext cx="7743825" cy="870930"/>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3011" dirty="0"/>
          </a:p>
          <a:p>
            <a:endParaRPr lang="sv-SE" sz="3011" dirty="0"/>
          </a:p>
        </p:txBody>
      </p:sp>
      <p:sp>
        <p:nvSpPr>
          <p:cNvPr id="5" name="Platshållare för innehåll 2"/>
          <p:cNvSpPr txBox="1">
            <a:spLocks/>
          </p:cNvSpPr>
          <p:nvPr/>
        </p:nvSpPr>
        <p:spPr>
          <a:xfrm>
            <a:off x="515593" y="583185"/>
            <a:ext cx="7743825" cy="406544"/>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Hur skiljer sig ert arbete med öppna data sedan ni gick med i projekt ÖDIS?</a:t>
            </a:r>
          </a:p>
        </p:txBody>
      </p:sp>
      <p:sp>
        <p:nvSpPr>
          <p:cNvPr id="6" name="Platshållare för innehåll 2"/>
          <p:cNvSpPr txBox="1">
            <a:spLocks/>
          </p:cNvSpPr>
          <p:nvPr/>
        </p:nvSpPr>
        <p:spPr>
          <a:xfrm>
            <a:off x="507703" y="1090990"/>
            <a:ext cx="7743825" cy="609818"/>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Eftersom både GIS och IT deltagit så har vi fått ökad förståelse för att vi bör samarbeta runt öppna data/öppna </a:t>
            </a:r>
            <a:r>
              <a:rPr lang="sv-SE" sz="1694" dirty="0" err="1"/>
              <a:t>geodata</a:t>
            </a:r>
            <a:r>
              <a:rPr lang="sv-SE" sz="1694" dirty="0"/>
              <a:t>.</a:t>
            </a:r>
          </a:p>
        </p:txBody>
      </p:sp>
      <p:sp>
        <p:nvSpPr>
          <p:cNvPr id="7" name="Platshållare för innehåll 2"/>
          <p:cNvSpPr txBox="1">
            <a:spLocks/>
          </p:cNvSpPr>
          <p:nvPr/>
        </p:nvSpPr>
        <p:spPr>
          <a:xfrm>
            <a:off x="515593" y="2302376"/>
            <a:ext cx="7743825" cy="406544"/>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Vilka data skulle ni helst vilja publicera i den nya portalen?</a:t>
            </a:r>
          </a:p>
        </p:txBody>
      </p:sp>
      <p:sp>
        <p:nvSpPr>
          <p:cNvPr id="8" name="Platshållare för innehåll 2"/>
          <p:cNvSpPr txBox="1">
            <a:spLocks/>
          </p:cNvSpPr>
          <p:nvPr/>
        </p:nvSpPr>
        <p:spPr>
          <a:xfrm>
            <a:off x="507703" y="2831933"/>
            <a:ext cx="7743825" cy="813091"/>
          </a:xfrm>
          <a:prstGeom prst="rect">
            <a:avLst/>
          </a:prstGeom>
        </p:spPr>
        <p:txBody>
          <a:bodyPr vert="horz" lIns="86043" tIns="43021" rIns="86043" bIns="43021"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Planer, skolor, parkbänkar, lekplatser, hundrastgårdar, otrygga platser, droger som säljs inom olika områden (Kan, men det är olämpligt). Allt som vi kan publicera, men de ska publiceras med eftertänksamhet.</a:t>
            </a:r>
          </a:p>
        </p:txBody>
      </p:sp>
      <p:sp>
        <p:nvSpPr>
          <p:cNvPr id="9" name="Platshållare för innehåll 2"/>
          <p:cNvSpPr txBox="1">
            <a:spLocks/>
          </p:cNvSpPr>
          <p:nvPr/>
        </p:nvSpPr>
        <p:spPr>
          <a:xfrm>
            <a:off x="515593" y="4246592"/>
            <a:ext cx="7743825" cy="406544"/>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Vad ser ni som framgångsfaktorer i ert fortsatta arbete med öppna data?</a:t>
            </a:r>
          </a:p>
        </p:txBody>
      </p:sp>
      <p:sp>
        <p:nvSpPr>
          <p:cNvPr id="10" name="Platshållare för innehåll 2"/>
          <p:cNvSpPr txBox="1">
            <a:spLocks/>
          </p:cNvSpPr>
          <p:nvPr/>
        </p:nvSpPr>
        <p:spPr>
          <a:xfrm>
            <a:off x="507703" y="4788900"/>
            <a:ext cx="7743825" cy="1016364"/>
          </a:xfrm>
          <a:prstGeom prst="rect">
            <a:avLst/>
          </a:prstGeom>
        </p:spPr>
        <p:txBody>
          <a:bodyPr vert="horz" lIns="86043" tIns="43021" rIns="86043" bIns="43021"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Kvickt och illa kan ingen gilla. Sakta och väl slår ingen ihjäl. Kvalitetskontroll m h a adresser, fastigheter, postnummer. </a:t>
            </a:r>
            <a:r>
              <a:rPr lang="sv-SE" sz="1694" dirty="0" err="1"/>
              <a:t>Geokoda</a:t>
            </a:r>
            <a:r>
              <a:rPr lang="sv-SE" sz="1694" dirty="0"/>
              <a:t> för att öka nyttan. Ny strategi gemensam för IT och GIS. Handlingsplan som pekar ut verksamhetssystem där data ska gås igenom och öppnas.</a:t>
            </a:r>
          </a:p>
        </p:txBody>
      </p:sp>
    </p:spTree>
    <p:extLst>
      <p:ext uri="{BB962C8B-B14F-4D97-AF65-F5344CB8AC3E}">
        <p14:creationId xmlns:p14="http://schemas.microsoft.com/office/powerpoint/2010/main" val="41136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smtClean="0"/>
              <a:t>PSI-direktivet/PSI-lagen</a:t>
            </a:r>
            <a:endParaRPr lang="sv-SE" dirty="0"/>
          </a:p>
        </p:txBody>
      </p:sp>
      <p:sp>
        <p:nvSpPr>
          <p:cNvPr id="3" name="Platshållare för innehåll 2"/>
          <p:cNvSpPr>
            <a:spLocks noGrp="1"/>
          </p:cNvSpPr>
          <p:nvPr>
            <p:ph idx="1"/>
          </p:nvPr>
        </p:nvSpPr>
        <p:spPr>
          <a:xfrm>
            <a:off x="430213" y="1396274"/>
            <a:ext cx="7743825" cy="1028827"/>
          </a:xfrm>
        </p:spPr>
        <p:txBody>
          <a:bodyPr>
            <a:normAutofit/>
          </a:bodyPr>
          <a:lstStyle/>
          <a:p>
            <a:r>
              <a:rPr lang="sv-SE" dirty="0" smtClean="0"/>
              <a:t>Öppna data (ingen geografisk koppling) – Fokus på tillgängliggörande av data.</a:t>
            </a:r>
            <a:endParaRPr lang="sv-SE" dirty="0"/>
          </a:p>
        </p:txBody>
      </p:sp>
      <p:sp>
        <p:nvSpPr>
          <p:cNvPr id="4" name="Rubrik 1"/>
          <p:cNvSpPr txBox="1">
            <a:spLocks/>
          </p:cNvSpPr>
          <p:nvPr/>
        </p:nvSpPr>
        <p:spPr>
          <a:xfrm>
            <a:off x="439946" y="3031044"/>
            <a:ext cx="7743825" cy="1075531"/>
          </a:xfrm>
          <a:prstGeom prst="rect">
            <a:avLst/>
          </a:prstGeom>
        </p:spPr>
        <p:txBody>
          <a:bodyPr vert="horz" lIns="86043" tIns="43021" rIns="86043" bIns="43021"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sv-SE" sz="4140" dirty="0"/>
              <a:t>INSPIRE-direktivet</a:t>
            </a:r>
          </a:p>
        </p:txBody>
      </p:sp>
      <p:sp>
        <p:nvSpPr>
          <p:cNvPr id="5" name="Platshållare för innehåll 2"/>
          <p:cNvSpPr txBox="1">
            <a:spLocks/>
          </p:cNvSpPr>
          <p:nvPr/>
        </p:nvSpPr>
        <p:spPr>
          <a:xfrm>
            <a:off x="439946" y="4106575"/>
            <a:ext cx="7743825" cy="1178790"/>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3011" dirty="0"/>
              <a:t>Öppna </a:t>
            </a:r>
            <a:r>
              <a:rPr lang="sv-SE" sz="3011" dirty="0" err="1"/>
              <a:t>geodata</a:t>
            </a:r>
            <a:r>
              <a:rPr lang="sv-SE" sz="3011" dirty="0"/>
              <a:t> – Fokus på att skapa en infrastruktur för öppna </a:t>
            </a:r>
            <a:r>
              <a:rPr lang="sv-SE" sz="3011" dirty="0" err="1"/>
              <a:t>geodata</a:t>
            </a:r>
            <a:r>
              <a:rPr lang="sv-SE" sz="3011" dirty="0"/>
              <a:t>. </a:t>
            </a:r>
          </a:p>
        </p:txBody>
      </p:sp>
      <p:sp>
        <p:nvSpPr>
          <p:cNvPr id="6" name="Platshållare för innehåll 2"/>
          <p:cNvSpPr txBox="1">
            <a:spLocks/>
          </p:cNvSpPr>
          <p:nvPr/>
        </p:nvSpPr>
        <p:spPr>
          <a:xfrm>
            <a:off x="3150247" y="2412637"/>
            <a:ext cx="2100483" cy="805201"/>
          </a:xfrm>
          <a:prstGeom prst="rect">
            <a:avLst/>
          </a:prstGeom>
        </p:spPr>
        <p:txBody>
          <a:bodyPr vert="horz" lIns="86043" tIns="43021" rIns="86043" bIns="43021"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011" dirty="0"/>
              <a:t>Har blivit en IT-fråga</a:t>
            </a:r>
          </a:p>
        </p:txBody>
      </p:sp>
      <p:sp>
        <p:nvSpPr>
          <p:cNvPr id="7" name="Platshållare för innehåll 2"/>
          <p:cNvSpPr txBox="1">
            <a:spLocks/>
          </p:cNvSpPr>
          <p:nvPr/>
        </p:nvSpPr>
        <p:spPr>
          <a:xfrm>
            <a:off x="3218004" y="5198585"/>
            <a:ext cx="1966813" cy="805201"/>
          </a:xfrm>
          <a:prstGeom prst="rect">
            <a:avLst/>
          </a:prstGeom>
        </p:spPr>
        <p:txBody>
          <a:bodyPr vert="horz" lIns="86043" tIns="43021" rIns="86043" bIns="43021"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011" dirty="0"/>
              <a:t>Har blivit en GIS-fråga</a:t>
            </a:r>
          </a:p>
        </p:txBody>
      </p:sp>
      <p:sp>
        <p:nvSpPr>
          <p:cNvPr id="8" name="Platshållare för innehåll 2"/>
          <p:cNvSpPr txBox="1">
            <a:spLocks/>
          </p:cNvSpPr>
          <p:nvPr/>
        </p:nvSpPr>
        <p:spPr>
          <a:xfrm>
            <a:off x="5386246" y="2412637"/>
            <a:ext cx="2100483" cy="805201"/>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011" dirty="0"/>
              <a:t>ÖDIS</a:t>
            </a:r>
          </a:p>
        </p:txBody>
      </p:sp>
      <p:sp>
        <p:nvSpPr>
          <p:cNvPr id="9" name="Platshållare för innehåll 2"/>
          <p:cNvSpPr txBox="1">
            <a:spLocks/>
          </p:cNvSpPr>
          <p:nvPr/>
        </p:nvSpPr>
        <p:spPr>
          <a:xfrm>
            <a:off x="5521761" y="5190696"/>
            <a:ext cx="2235998" cy="805201"/>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011" dirty="0"/>
              <a:t>Geodata.se</a:t>
            </a:r>
          </a:p>
        </p:txBody>
      </p:sp>
    </p:spTree>
    <p:extLst>
      <p:ext uri="{BB962C8B-B14F-4D97-AF65-F5344CB8AC3E}">
        <p14:creationId xmlns:p14="http://schemas.microsoft.com/office/powerpoint/2010/main" val="27345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build="p"/>
      <p:bldP spid="7" grpId="0" build="p"/>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Inventering öppna data på kommunerna - 2017</a:t>
            </a:r>
            <a:endParaRPr lang="sv-SE" dirty="0"/>
          </a:p>
        </p:txBody>
      </p:sp>
      <p:sp>
        <p:nvSpPr>
          <p:cNvPr id="6" name="Platshållare för innehåll 5"/>
          <p:cNvSpPr>
            <a:spLocks noGrp="1"/>
          </p:cNvSpPr>
          <p:nvPr>
            <p:ph idx="1"/>
          </p:nvPr>
        </p:nvSpPr>
        <p:spPr>
          <a:xfrm>
            <a:off x="430213" y="1708150"/>
            <a:ext cx="7743825" cy="4634424"/>
          </a:xfrm>
        </p:spPr>
        <p:txBody>
          <a:bodyPr/>
          <a:lstStyle/>
          <a:p>
            <a:pPr marL="0" indent="0" algn="ctr">
              <a:buNone/>
            </a:pPr>
            <a:endParaRPr lang="sv-SE" sz="4517" dirty="0"/>
          </a:p>
          <a:p>
            <a:pPr marL="0" indent="0" algn="ctr">
              <a:buNone/>
            </a:pPr>
            <a:r>
              <a:rPr lang="sv-SE" sz="9034" dirty="0">
                <a:hlinkClick r:id="rId2" action="ppaction://hlinkfile"/>
              </a:rPr>
              <a:t>99 %               </a:t>
            </a:r>
            <a:r>
              <a:rPr lang="sv-SE" dirty="0" smtClean="0">
                <a:hlinkClick r:id="rId2" action="ppaction://hlinkfile"/>
              </a:rPr>
              <a:t>av alla öppna data hade geografisk koppling</a:t>
            </a:r>
            <a:endParaRPr lang="sv-SE" dirty="0"/>
          </a:p>
        </p:txBody>
      </p:sp>
    </p:spTree>
    <p:extLst>
      <p:ext uri="{BB962C8B-B14F-4D97-AF65-F5344CB8AC3E}">
        <p14:creationId xmlns:p14="http://schemas.microsoft.com/office/powerpoint/2010/main" val="22190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30213" y="2320281"/>
            <a:ext cx="7743825" cy="1108719"/>
          </a:xfrm>
        </p:spPr>
        <p:txBody>
          <a:bodyPr/>
          <a:lstStyle/>
          <a:p>
            <a:pPr marL="0" indent="0" algn="ctr">
              <a:buNone/>
            </a:pPr>
            <a:r>
              <a:rPr lang="sv-SE" dirty="0" smtClean="0"/>
              <a:t>Hur förenar vi de två direktiven?</a:t>
            </a:r>
            <a:endParaRPr lang="sv-SE" dirty="0"/>
          </a:p>
        </p:txBody>
      </p:sp>
    </p:spTree>
    <p:extLst>
      <p:ext uri="{BB962C8B-B14F-4D97-AF65-F5344CB8AC3E}">
        <p14:creationId xmlns:p14="http://schemas.microsoft.com/office/powerpoint/2010/main" val="1328572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Identifiera Svårigheter</a:t>
            </a:r>
            <a:endParaRPr lang="sv-SE" dirty="0"/>
          </a:p>
        </p:txBody>
      </p:sp>
      <p:sp>
        <p:nvSpPr>
          <p:cNvPr id="6" name="Platshållare för innehåll 5"/>
          <p:cNvSpPr>
            <a:spLocks noGrp="1"/>
          </p:cNvSpPr>
          <p:nvPr>
            <p:ph idx="1"/>
          </p:nvPr>
        </p:nvSpPr>
        <p:spPr>
          <a:xfrm>
            <a:off x="691509" y="1870577"/>
            <a:ext cx="7743825" cy="542060"/>
          </a:xfrm>
        </p:spPr>
        <p:txBody>
          <a:bodyPr>
            <a:normAutofit/>
          </a:bodyPr>
          <a:lstStyle/>
          <a:p>
            <a:r>
              <a:rPr lang="sv-SE" sz="1694" dirty="0"/>
              <a:t>DU/IT har en strategi för öppna data. P g a PSI-direktivet.</a:t>
            </a:r>
          </a:p>
        </p:txBody>
      </p:sp>
      <p:sp>
        <p:nvSpPr>
          <p:cNvPr id="5" name="Platshållare för innehåll 5"/>
          <p:cNvSpPr txBox="1">
            <a:spLocks/>
          </p:cNvSpPr>
          <p:nvPr/>
        </p:nvSpPr>
        <p:spPr>
          <a:xfrm>
            <a:off x="690493" y="2412637"/>
            <a:ext cx="7743825" cy="542060"/>
          </a:xfrm>
          <a:prstGeom prst="rect">
            <a:avLst/>
          </a:prstGeom>
        </p:spPr>
        <p:txBody>
          <a:bodyPr vert="horz" lIns="86043" tIns="43021" rIns="86043" bIns="43021"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GIS har försökt att komma upp med en strategi som ska förankras i Digital utvecklings strategi. Strategin är skriven, men förankringen </a:t>
            </a:r>
            <a:r>
              <a:rPr lang="sv-SE" sz="1694" dirty="0" smtClean="0"/>
              <a:t>blev för svår</a:t>
            </a:r>
            <a:endParaRPr lang="sv-SE" sz="1694" dirty="0"/>
          </a:p>
          <a:p>
            <a:endParaRPr lang="sv-SE" sz="1694" dirty="0"/>
          </a:p>
        </p:txBody>
      </p:sp>
      <p:sp>
        <p:nvSpPr>
          <p:cNvPr id="7" name="Platshållare för innehåll 5"/>
          <p:cNvSpPr txBox="1">
            <a:spLocks/>
          </p:cNvSpPr>
          <p:nvPr/>
        </p:nvSpPr>
        <p:spPr>
          <a:xfrm>
            <a:off x="708486" y="3225728"/>
            <a:ext cx="7743825" cy="542060"/>
          </a:xfrm>
          <a:prstGeom prst="rect">
            <a:avLst/>
          </a:prstGeom>
        </p:spPr>
        <p:txBody>
          <a:bodyPr vert="horz" lIns="86043" tIns="43021" rIns="86043" bIns="43021"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Verksamheter har ansvaret för att inventera och tillgängliggöra öppna data, men har inte budget, intresse eller vetskap om vad öppna data är.</a:t>
            </a:r>
          </a:p>
        </p:txBody>
      </p:sp>
      <p:sp>
        <p:nvSpPr>
          <p:cNvPr id="8" name="Platshållare för innehåll 5"/>
          <p:cNvSpPr txBox="1">
            <a:spLocks/>
          </p:cNvSpPr>
          <p:nvPr/>
        </p:nvSpPr>
        <p:spPr>
          <a:xfrm>
            <a:off x="710976" y="4106575"/>
            <a:ext cx="7743825" cy="542060"/>
          </a:xfrm>
          <a:prstGeom prst="rect">
            <a:avLst/>
          </a:prstGeom>
        </p:spPr>
        <p:txBody>
          <a:bodyPr vert="horz" lIns="86043" tIns="43021" rIns="86043" bIns="43021"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Öppna data finns inte med i kommunens övergripande mål. Vilket leder till att öppna data inte blir verksamheternas mål.</a:t>
            </a:r>
          </a:p>
        </p:txBody>
      </p:sp>
      <p:sp>
        <p:nvSpPr>
          <p:cNvPr id="12" name="Platshållare för innehåll 5"/>
          <p:cNvSpPr txBox="1">
            <a:spLocks/>
          </p:cNvSpPr>
          <p:nvPr/>
        </p:nvSpPr>
        <p:spPr>
          <a:xfrm>
            <a:off x="710976" y="5055181"/>
            <a:ext cx="7743825" cy="542060"/>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Öppna data medför extraarbete.</a:t>
            </a:r>
          </a:p>
        </p:txBody>
      </p:sp>
    </p:spTree>
    <p:extLst>
      <p:ext uri="{BB962C8B-B14F-4D97-AF65-F5344CB8AC3E}">
        <p14:creationId xmlns:p14="http://schemas.microsoft.com/office/powerpoint/2010/main" val="370629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P spid="7"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l="-29000" r="-29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0213" y="379911"/>
            <a:ext cx="7743825" cy="1075531"/>
          </a:xfrm>
        </p:spPr>
        <p:txBody>
          <a:bodyPr/>
          <a:lstStyle/>
          <a:p>
            <a:r>
              <a:rPr lang="sv-SE" dirty="0" smtClean="0"/>
              <a:t>Se Möjligheter</a:t>
            </a:r>
            <a:endParaRPr lang="sv-SE" dirty="0"/>
          </a:p>
        </p:txBody>
      </p:sp>
      <p:sp>
        <p:nvSpPr>
          <p:cNvPr id="8" name="Platshållare för innehåll 5"/>
          <p:cNvSpPr txBox="1">
            <a:spLocks/>
          </p:cNvSpPr>
          <p:nvPr/>
        </p:nvSpPr>
        <p:spPr>
          <a:xfrm>
            <a:off x="447835" y="2277124"/>
            <a:ext cx="7743825" cy="542059"/>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IT och GIS tar fram en gemensam strategi för öppna </a:t>
            </a:r>
            <a:r>
              <a:rPr lang="sv-SE" sz="1694" dirty="0" err="1"/>
              <a:t>geodata</a:t>
            </a:r>
            <a:endParaRPr lang="sv-SE" sz="1694" dirty="0"/>
          </a:p>
          <a:p>
            <a:endParaRPr lang="sv-SE" sz="1694" dirty="0"/>
          </a:p>
        </p:txBody>
      </p:sp>
      <p:sp>
        <p:nvSpPr>
          <p:cNvPr id="9" name="Platshållare för innehåll 5"/>
          <p:cNvSpPr txBox="1">
            <a:spLocks/>
          </p:cNvSpPr>
          <p:nvPr/>
        </p:nvSpPr>
        <p:spPr>
          <a:xfrm>
            <a:off x="447835" y="2751425"/>
            <a:ext cx="7743825" cy="609817"/>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Det finns en budget för öppna ”</a:t>
            </a:r>
            <a:r>
              <a:rPr lang="sv-SE" sz="1694" dirty="0" err="1"/>
              <a:t>geo”data</a:t>
            </a:r>
            <a:endParaRPr lang="sv-SE" sz="1694" dirty="0"/>
          </a:p>
        </p:txBody>
      </p:sp>
      <p:sp>
        <p:nvSpPr>
          <p:cNvPr id="10" name="Platshållare för innehåll 5"/>
          <p:cNvSpPr txBox="1">
            <a:spLocks/>
          </p:cNvSpPr>
          <p:nvPr/>
        </p:nvSpPr>
        <p:spPr>
          <a:xfrm>
            <a:off x="420479" y="3971061"/>
            <a:ext cx="7743825" cy="542061"/>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Ta fram avtal med verksamhet. Förvaltare och informationsägare pekas ut</a:t>
            </a:r>
          </a:p>
        </p:txBody>
      </p:sp>
      <p:sp>
        <p:nvSpPr>
          <p:cNvPr id="13" name="Platshållare för innehåll 5"/>
          <p:cNvSpPr txBox="1">
            <a:spLocks/>
          </p:cNvSpPr>
          <p:nvPr/>
        </p:nvSpPr>
        <p:spPr>
          <a:xfrm>
            <a:off x="420479" y="3225728"/>
            <a:ext cx="7743825" cy="677574"/>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Ta fram handlingsplaner med treårsperspektiv över de verksamheter som ska publicera öppna </a:t>
            </a:r>
            <a:r>
              <a:rPr lang="sv-SE" sz="1694" dirty="0" err="1"/>
              <a:t>geodata</a:t>
            </a:r>
            <a:r>
              <a:rPr lang="sv-SE" sz="1694" dirty="0"/>
              <a:t> och implementera stegvis</a:t>
            </a:r>
          </a:p>
        </p:txBody>
      </p:sp>
      <p:sp>
        <p:nvSpPr>
          <p:cNvPr id="14" name="Platshållare för innehåll 5"/>
          <p:cNvSpPr txBox="1">
            <a:spLocks/>
          </p:cNvSpPr>
          <p:nvPr/>
        </p:nvSpPr>
        <p:spPr>
          <a:xfrm>
            <a:off x="420479" y="4580878"/>
            <a:ext cx="7743825" cy="609817"/>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Verksamheten ansvarar för sina öppna ”</a:t>
            </a:r>
            <a:r>
              <a:rPr lang="sv-SE" sz="1694" dirty="0" err="1"/>
              <a:t>geo”data</a:t>
            </a:r>
            <a:r>
              <a:rPr lang="sv-SE" sz="1694" dirty="0"/>
              <a:t> </a:t>
            </a:r>
          </a:p>
        </p:txBody>
      </p:sp>
      <p:sp>
        <p:nvSpPr>
          <p:cNvPr id="15" name="Platshållare för innehåll 5"/>
          <p:cNvSpPr txBox="1">
            <a:spLocks/>
          </p:cNvSpPr>
          <p:nvPr/>
        </p:nvSpPr>
        <p:spPr>
          <a:xfrm>
            <a:off x="447835" y="5190696"/>
            <a:ext cx="7743825" cy="609817"/>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Använd GIS för att producera öppna ”</a:t>
            </a:r>
            <a:r>
              <a:rPr lang="sv-SE" sz="1694" dirty="0" err="1"/>
              <a:t>geo”data</a:t>
            </a:r>
            <a:r>
              <a:rPr lang="sv-SE" sz="1694" dirty="0"/>
              <a:t> och automatisera flödet så långt det går</a:t>
            </a:r>
          </a:p>
        </p:txBody>
      </p:sp>
      <p:sp>
        <p:nvSpPr>
          <p:cNvPr id="17" name="Platshållare för innehåll 5"/>
          <p:cNvSpPr txBox="1">
            <a:spLocks/>
          </p:cNvSpPr>
          <p:nvPr/>
        </p:nvSpPr>
        <p:spPr>
          <a:xfrm>
            <a:off x="439946" y="1735063"/>
            <a:ext cx="7743825" cy="542060"/>
          </a:xfrm>
          <a:prstGeom prst="rect">
            <a:avLst/>
          </a:prstGeom>
        </p:spPr>
        <p:txBody>
          <a:bodyPr vert="horz" lIns="86043" tIns="43021" rIns="86043" bIns="43021"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Öppna data kommer med i kommunens mål för alla verksamheter att ansvara för</a:t>
            </a:r>
          </a:p>
        </p:txBody>
      </p:sp>
      <p:sp>
        <p:nvSpPr>
          <p:cNvPr id="18" name="Platshållare för innehåll 5"/>
          <p:cNvSpPr txBox="1">
            <a:spLocks/>
          </p:cNvSpPr>
          <p:nvPr/>
        </p:nvSpPr>
        <p:spPr>
          <a:xfrm>
            <a:off x="439946" y="1193002"/>
            <a:ext cx="7743825" cy="542060"/>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94" dirty="0"/>
              <a:t>ÖDIS</a:t>
            </a:r>
          </a:p>
        </p:txBody>
      </p:sp>
    </p:spTree>
    <p:extLst>
      <p:ext uri="{BB962C8B-B14F-4D97-AF65-F5344CB8AC3E}">
        <p14:creationId xmlns:p14="http://schemas.microsoft.com/office/powerpoint/2010/main" val="32061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72188" y="4513121"/>
            <a:ext cx="6320917" cy="1912676"/>
          </a:xfrm>
        </p:spPr>
        <p:txBody>
          <a:bodyPr>
            <a:normAutofit lnSpcReduction="10000"/>
          </a:bodyPr>
          <a:lstStyle/>
          <a:p>
            <a:pPr marL="0" indent="0">
              <a:buNone/>
            </a:pPr>
            <a:r>
              <a:rPr lang="sv-SE" dirty="0" smtClean="0"/>
              <a:t>Automatiskt flöde - Data hämtas från en databas och </a:t>
            </a:r>
            <a:r>
              <a:rPr lang="sv-SE" dirty="0" err="1" smtClean="0"/>
              <a:t>geokodas</a:t>
            </a:r>
            <a:r>
              <a:rPr lang="sv-SE" dirty="0" smtClean="0"/>
              <a:t> m h a integrationsmotor. Automatiserat flöde</a:t>
            </a:r>
          </a:p>
          <a:p>
            <a:pPr marL="0" indent="0">
              <a:buNone/>
            </a:pPr>
            <a:endParaRPr lang="sv-SE" dirty="0"/>
          </a:p>
        </p:txBody>
      </p:sp>
      <p:sp>
        <p:nvSpPr>
          <p:cNvPr id="4" name="Rubrik 1"/>
          <p:cNvSpPr>
            <a:spLocks noGrp="1"/>
          </p:cNvSpPr>
          <p:nvPr>
            <p:ph type="title"/>
          </p:nvPr>
        </p:nvSpPr>
        <p:spPr>
          <a:xfrm>
            <a:off x="430213" y="460833"/>
            <a:ext cx="7743825" cy="1075531"/>
          </a:xfrm>
        </p:spPr>
        <p:txBody>
          <a:bodyPr/>
          <a:lstStyle/>
          <a:p>
            <a:pPr algn="l"/>
            <a:r>
              <a:rPr lang="sv-SE" dirty="0" smtClean="0"/>
              <a:t>Tre olika flöden</a:t>
            </a:r>
            <a:endParaRPr lang="sv-SE" dirty="0"/>
          </a:p>
        </p:txBody>
      </p:sp>
      <p:sp>
        <p:nvSpPr>
          <p:cNvPr id="5" name="Platshållare för innehåll 2"/>
          <p:cNvSpPr txBox="1">
            <a:spLocks/>
          </p:cNvSpPr>
          <p:nvPr/>
        </p:nvSpPr>
        <p:spPr>
          <a:xfrm>
            <a:off x="372188" y="1464033"/>
            <a:ext cx="7724358" cy="1084120"/>
          </a:xfrm>
          <a:prstGeom prst="rect">
            <a:avLst/>
          </a:prstGeom>
        </p:spPr>
        <p:txBody>
          <a:bodyPr vert="horz" lIns="86043" tIns="43021" rIns="86043" bIns="43021"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011" dirty="0"/>
              <a:t>Halvmanuellt-/Manuellt flöde - En handläggare skapar/redigerar data som t ex </a:t>
            </a:r>
            <a:r>
              <a:rPr lang="sv-SE" sz="3011" dirty="0" err="1"/>
              <a:t>laddstolpar</a:t>
            </a:r>
            <a:endParaRPr lang="sv-SE" sz="3011" dirty="0"/>
          </a:p>
          <a:p>
            <a:pPr marL="0" indent="0">
              <a:buNone/>
            </a:pPr>
            <a:endParaRPr lang="sv-SE" sz="3011" dirty="0"/>
          </a:p>
        </p:txBody>
      </p:sp>
      <p:sp>
        <p:nvSpPr>
          <p:cNvPr id="6" name="Platshållare för innehåll 2"/>
          <p:cNvSpPr txBox="1">
            <a:spLocks/>
          </p:cNvSpPr>
          <p:nvPr/>
        </p:nvSpPr>
        <p:spPr>
          <a:xfrm>
            <a:off x="372189" y="2683668"/>
            <a:ext cx="7269522" cy="1558422"/>
          </a:xfrm>
          <a:prstGeom prst="rect">
            <a:avLst/>
          </a:prstGeom>
        </p:spPr>
        <p:txBody>
          <a:bodyPr vert="horz" lIns="86043" tIns="43021" rIns="86043" bIns="4302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011" dirty="0" err="1"/>
              <a:t>Halvautmatiskt</a:t>
            </a:r>
            <a:r>
              <a:rPr lang="sv-SE" sz="3011" dirty="0"/>
              <a:t> flöde - Data hämtas från en databas m h a integrationsmotor och kompletteras av handläggare, t ex skolor</a:t>
            </a:r>
          </a:p>
          <a:p>
            <a:pPr marL="0" indent="0">
              <a:buNone/>
            </a:pPr>
            <a:endParaRPr lang="sv-SE" sz="3011" dirty="0"/>
          </a:p>
        </p:txBody>
      </p:sp>
    </p:spTree>
    <p:extLst>
      <p:ext uri="{BB962C8B-B14F-4D97-AF65-F5344CB8AC3E}">
        <p14:creationId xmlns:p14="http://schemas.microsoft.com/office/powerpoint/2010/main" val="247961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med rundade hörn 31"/>
          <p:cNvSpPr/>
          <p:nvPr/>
        </p:nvSpPr>
        <p:spPr>
          <a:xfrm>
            <a:off x="4234368" y="2548152"/>
            <a:ext cx="3116846" cy="22359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694" dirty="0">
              <a:ln>
                <a:solidFill>
                  <a:schemeClr val="accent1"/>
                </a:solidFill>
              </a:ln>
              <a:solidFill>
                <a:srgbClr val="0070C0"/>
              </a:solidFill>
            </a:endParaRPr>
          </a:p>
        </p:txBody>
      </p:sp>
      <p:sp>
        <p:nvSpPr>
          <p:cNvPr id="3" name="Rubrik 2"/>
          <p:cNvSpPr>
            <a:spLocks noGrp="1"/>
          </p:cNvSpPr>
          <p:nvPr>
            <p:ph type="title"/>
          </p:nvPr>
        </p:nvSpPr>
        <p:spPr>
          <a:xfrm>
            <a:off x="430213" y="659531"/>
            <a:ext cx="7743825" cy="1075531"/>
          </a:xfrm>
        </p:spPr>
        <p:txBody>
          <a:bodyPr/>
          <a:lstStyle/>
          <a:p>
            <a:r>
              <a:rPr lang="sv-SE" dirty="0" smtClean="0"/>
              <a:t>Manuellt - Laddstolpar</a:t>
            </a:r>
            <a:endParaRPr lang="sv-SE" dirty="0"/>
          </a:p>
        </p:txBody>
      </p:sp>
      <p:pic>
        <p:nvPicPr>
          <p:cNvPr id="25" name="Platshållare för innehåll 24" descr="Écran D'Ordinateur Png Poste De · Image gratuite sur Pixabay">
            <a:hlinkClick r:id="rId2" action="ppaction://hlinkfile"/>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9946" y="3090212"/>
            <a:ext cx="1511235" cy="1558423"/>
          </a:xfrm>
        </p:spPr>
      </p:pic>
      <p:sp>
        <p:nvSpPr>
          <p:cNvPr id="18" name="Cylinder 17"/>
          <p:cNvSpPr/>
          <p:nvPr/>
        </p:nvSpPr>
        <p:spPr>
          <a:xfrm>
            <a:off x="5352367" y="3293485"/>
            <a:ext cx="711454" cy="60981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a:t>Öppna </a:t>
            </a:r>
            <a:r>
              <a:rPr lang="sv-SE" sz="1317" dirty="0" err="1"/>
              <a:t>geodata</a:t>
            </a:r>
            <a:endParaRPr lang="sv-SE" sz="1317" dirty="0"/>
          </a:p>
        </p:txBody>
      </p:sp>
      <p:cxnSp>
        <p:nvCxnSpPr>
          <p:cNvPr id="20" name="Rak koppling 19"/>
          <p:cNvCxnSpPr/>
          <p:nvPr/>
        </p:nvCxnSpPr>
        <p:spPr>
          <a:xfrm>
            <a:off x="5250730" y="1870577"/>
            <a:ext cx="0" cy="3862179"/>
          </a:xfrm>
          <a:prstGeom prst="line">
            <a:avLst/>
          </a:prstGeom>
          <a:ln w="2540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ektangel 22"/>
          <p:cNvSpPr/>
          <p:nvPr/>
        </p:nvSpPr>
        <p:spPr>
          <a:xfrm>
            <a:off x="6140613" y="2819182"/>
            <a:ext cx="1142843" cy="169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sz="941" dirty="0"/>
              <a:t>Öppna dataportal</a:t>
            </a:r>
          </a:p>
          <a:p>
            <a:pPr marL="268891" indent="-268891">
              <a:buFont typeface="Arial" panose="020B0604020202020204" pitchFamily="34" charset="0"/>
              <a:buChar char="•"/>
            </a:pPr>
            <a:r>
              <a:rPr lang="sv-SE" sz="941" dirty="0"/>
              <a:t>Hänvisning till url:er för WMS, WFS (</a:t>
            </a:r>
            <a:r>
              <a:rPr lang="sv-SE" sz="941" dirty="0" err="1"/>
              <a:t>GML,GeoJSON</a:t>
            </a:r>
            <a:r>
              <a:rPr lang="sv-SE" sz="941" dirty="0"/>
              <a:t>, </a:t>
            </a:r>
            <a:r>
              <a:rPr lang="sv-SE" sz="941" dirty="0" err="1"/>
              <a:t>Shape</a:t>
            </a:r>
            <a:r>
              <a:rPr lang="sv-SE" sz="941" dirty="0"/>
              <a:t>,)</a:t>
            </a:r>
          </a:p>
          <a:p>
            <a:pPr marL="268891" indent="-268891">
              <a:buFont typeface="Arial" panose="020B0604020202020204" pitchFamily="34" charset="0"/>
              <a:buChar char="•"/>
            </a:pPr>
            <a:r>
              <a:rPr lang="sv-SE" sz="941" dirty="0"/>
              <a:t>Symboler: WFS-tillbehör</a:t>
            </a:r>
          </a:p>
          <a:p>
            <a:pPr marL="268891" indent="-268891">
              <a:buFont typeface="Arial" panose="020B0604020202020204" pitchFamily="34" charset="0"/>
              <a:buChar char="•"/>
            </a:pPr>
            <a:r>
              <a:rPr lang="sv-SE" sz="941" dirty="0"/>
              <a:t>Kartfiler: KML. </a:t>
            </a:r>
            <a:r>
              <a:rPr lang="sv-SE" sz="941" dirty="0" err="1"/>
              <a:t>Shape</a:t>
            </a:r>
            <a:r>
              <a:rPr lang="sv-SE" sz="941" dirty="0"/>
              <a:t>, </a:t>
            </a:r>
            <a:r>
              <a:rPr lang="sv-SE" sz="941" dirty="0" err="1"/>
              <a:t>Tab</a:t>
            </a:r>
            <a:endParaRPr lang="sv-SE" sz="941" dirty="0"/>
          </a:p>
        </p:txBody>
      </p:sp>
      <p:sp>
        <p:nvSpPr>
          <p:cNvPr id="24" name="Rektangel 23"/>
          <p:cNvSpPr/>
          <p:nvPr/>
        </p:nvSpPr>
        <p:spPr>
          <a:xfrm>
            <a:off x="7418971" y="2819182"/>
            <a:ext cx="745333" cy="176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941" dirty="0"/>
              <a:t>Europeisk öppna dataportal</a:t>
            </a:r>
          </a:p>
        </p:txBody>
      </p:sp>
      <p:sp>
        <p:nvSpPr>
          <p:cNvPr id="26" name="Cylinder 25"/>
          <p:cNvSpPr/>
          <p:nvPr/>
        </p:nvSpPr>
        <p:spPr>
          <a:xfrm>
            <a:off x="4360848" y="3429000"/>
            <a:ext cx="779212" cy="8808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err="1"/>
              <a:t>Geodata</a:t>
            </a:r>
            <a:endParaRPr lang="sv-SE" sz="1317" dirty="0"/>
          </a:p>
          <a:p>
            <a:pPr algn="ctr"/>
            <a:r>
              <a:rPr lang="sv-SE" sz="1317" dirty="0"/>
              <a:t>(original-data)</a:t>
            </a:r>
          </a:p>
        </p:txBody>
      </p:sp>
      <p:sp>
        <p:nvSpPr>
          <p:cNvPr id="31" name="Rektangel 30"/>
          <p:cNvSpPr/>
          <p:nvPr/>
        </p:nvSpPr>
        <p:spPr>
          <a:xfrm>
            <a:off x="4411667" y="2819182"/>
            <a:ext cx="677575" cy="54206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94"/>
          </a:p>
        </p:txBody>
      </p:sp>
      <p:pic>
        <p:nvPicPr>
          <p:cNvPr id="33" name="Bildobjekt 32">
            <a:hlinkClick r:id="rId2"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64" y="3564516"/>
            <a:ext cx="1032599" cy="423079"/>
          </a:xfrm>
          <a:prstGeom prst="rect">
            <a:avLst/>
          </a:prstGeom>
        </p:spPr>
      </p:pic>
      <p:sp>
        <p:nvSpPr>
          <p:cNvPr id="51" name="Rektangel med rundade hörn 50"/>
          <p:cNvSpPr/>
          <p:nvPr/>
        </p:nvSpPr>
        <p:spPr>
          <a:xfrm>
            <a:off x="2128481" y="3293485"/>
            <a:ext cx="1970372" cy="47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94" dirty="0"/>
              <a:t>Sparar </a:t>
            </a:r>
            <a:r>
              <a:rPr lang="sv-SE" sz="1694" dirty="0" err="1"/>
              <a:t>laddstolpar</a:t>
            </a:r>
            <a:r>
              <a:rPr lang="sv-SE" sz="1694" dirty="0"/>
              <a:t> i databas</a:t>
            </a:r>
          </a:p>
        </p:txBody>
      </p:sp>
      <p:cxnSp>
        <p:nvCxnSpPr>
          <p:cNvPr id="56" name="Rak pilkoppling 55"/>
          <p:cNvCxnSpPr/>
          <p:nvPr/>
        </p:nvCxnSpPr>
        <p:spPr>
          <a:xfrm flipH="1">
            <a:off x="1951181" y="4106575"/>
            <a:ext cx="22831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ktangel med rundade hörn 58"/>
          <p:cNvSpPr/>
          <p:nvPr/>
        </p:nvSpPr>
        <p:spPr>
          <a:xfrm>
            <a:off x="2128481" y="4309848"/>
            <a:ext cx="1970372" cy="1215061"/>
          </a:xfrm>
          <a:prstGeom prst="roundRect">
            <a:avLst/>
          </a:prstGeom>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94" dirty="0"/>
              <a:t>Kvalitetskontroll Postnummer och adresser</a:t>
            </a:r>
          </a:p>
        </p:txBody>
      </p:sp>
      <p:sp>
        <p:nvSpPr>
          <p:cNvPr id="61" name="Rektangel med rundade hörn 60"/>
          <p:cNvSpPr/>
          <p:nvPr/>
        </p:nvSpPr>
        <p:spPr>
          <a:xfrm>
            <a:off x="4505398" y="2344880"/>
            <a:ext cx="2032726" cy="8130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94" dirty="0">
                <a:solidFill>
                  <a:schemeClr val="accent1"/>
                </a:solidFill>
              </a:rPr>
              <a:t>Integrationer</a:t>
            </a:r>
          </a:p>
        </p:txBody>
      </p:sp>
      <p:cxnSp>
        <p:nvCxnSpPr>
          <p:cNvPr id="67" name="Rak pilkoppling 66"/>
          <p:cNvCxnSpPr>
            <a:stCxn id="25" idx="3"/>
          </p:cNvCxnSpPr>
          <p:nvPr/>
        </p:nvCxnSpPr>
        <p:spPr>
          <a:xfrm>
            <a:off x="1951181" y="3869424"/>
            <a:ext cx="2283186" cy="3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469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med rundade hörn 31"/>
          <p:cNvSpPr/>
          <p:nvPr/>
        </p:nvSpPr>
        <p:spPr>
          <a:xfrm>
            <a:off x="4234368" y="2548152"/>
            <a:ext cx="3116846" cy="22359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694" dirty="0">
              <a:ln>
                <a:solidFill>
                  <a:schemeClr val="accent1"/>
                </a:solidFill>
              </a:ln>
              <a:solidFill>
                <a:srgbClr val="0070C0"/>
              </a:solidFill>
            </a:endParaRPr>
          </a:p>
        </p:txBody>
      </p:sp>
      <p:sp>
        <p:nvSpPr>
          <p:cNvPr id="3" name="Rubrik 2"/>
          <p:cNvSpPr>
            <a:spLocks noGrp="1"/>
          </p:cNvSpPr>
          <p:nvPr>
            <p:ph type="title"/>
          </p:nvPr>
        </p:nvSpPr>
        <p:spPr>
          <a:xfrm>
            <a:off x="430213" y="659531"/>
            <a:ext cx="7743825" cy="1075531"/>
          </a:xfrm>
        </p:spPr>
        <p:txBody>
          <a:bodyPr/>
          <a:lstStyle/>
          <a:p>
            <a:r>
              <a:rPr lang="sv-SE" dirty="0" err="1" smtClean="0"/>
              <a:t>Halvautmatiserat</a:t>
            </a:r>
            <a:r>
              <a:rPr lang="sv-SE" dirty="0" smtClean="0"/>
              <a:t> - Skolor</a:t>
            </a:r>
            <a:endParaRPr lang="sv-SE" dirty="0"/>
          </a:p>
        </p:txBody>
      </p:sp>
      <p:pic>
        <p:nvPicPr>
          <p:cNvPr id="25" name="Platshållare för innehåll 24" descr="Écran D'Ordinateur Png Poste De · Image gratuite sur Pixabay">
            <a:hlinkClick r:id="rId2" action="ppaction://hlinkfile"/>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9946" y="3174504"/>
            <a:ext cx="1511235" cy="1558423"/>
          </a:xfrm>
          <a:ln w="47625" cap="rnd">
            <a:solidFill>
              <a:srgbClr val="FF0000"/>
            </a:solidFill>
          </a:ln>
          <a:effectLst>
            <a:softEdge rad="0"/>
          </a:effectLst>
        </p:spPr>
      </p:pic>
      <p:sp>
        <p:nvSpPr>
          <p:cNvPr id="18" name="Cylinder 17"/>
          <p:cNvSpPr/>
          <p:nvPr/>
        </p:nvSpPr>
        <p:spPr>
          <a:xfrm>
            <a:off x="5352367" y="3293485"/>
            <a:ext cx="711454" cy="60981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a:t>Öppna </a:t>
            </a:r>
            <a:r>
              <a:rPr lang="sv-SE" sz="1317" dirty="0" err="1"/>
              <a:t>geodata</a:t>
            </a:r>
            <a:endParaRPr lang="sv-SE" sz="1317" dirty="0"/>
          </a:p>
        </p:txBody>
      </p:sp>
      <p:cxnSp>
        <p:nvCxnSpPr>
          <p:cNvPr id="20" name="Rak koppling 19"/>
          <p:cNvCxnSpPr/>
          <p:nvPr/>
        </p:nvCxnSpPr>
        <p:spPr>
          <a:xfrm>
            <a:off x="5250730" y="1870577"/>
            <a:ext cx="0" cy="3862179"/>
          </a:xfrm>
          <a:prstGeom prst="line">
            <a:avLst/>
          </a:prstGeom>
          <a:ln w="25400">
            <a:solidFill>
              <a:schemeClr val="accent1">
                <a:shade val="95000"/>
                <a:satMod val="10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ektangel 22"/>
          <p:cNvSpPr/>
          <p:nvPr/>
        </p:nvSpPr>
        <p:spPr>
          <a:xfrm>
            <a:off x="6140613" y="2819182"/>
            <a:ext cx="1142843" cy="169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sz="941" dirty="0"/>
              <a:t>Öppna dataportal</a:t>
            </a:r>
          </a:p>
          <a:p>
            <a:pPr marL="268891" indent="-268891">
              <a:buFont typeface="Arial" panose="020B0604020202020204" pitchFamily="34" charset="0"/>
              <a:buChar char="•"/>
            </a:pPr>
            <a:r>
              <a:rPr lang="sv-SE" sz="941" dirty="0"/>
              <a:t>Hänvisning till url:er för WMS, WFS (</a:t>
            </a:r>
            <a:r>
              <a:rPr lang="sv-SE" sz="941" dirty="0" err="1"/>
              <a:t>GML,GeoJSON</a:t>
            </a:r>
            <a:r>
              <a:rPr lang="sv-SE" sz="941" dirty="0"/>
              <a:t>, </a:t>
            </a:r>
            <a:r>
              <a:rPr lang="sv-SE" sz="941" dirty="0" err="1"/>
              <a:t>Shape</a:t>
            </a:r>
            <a:r>
              <a:rPr lang="sv-SE" sz="941" dirty="0"/>
              <a:t>,)</a:t>
            </a:r>
          </a:p>
          <a:p>
            <a:pPr marL="268891" indent="-268891">
              <a:buFont typeface="Arial" panose="020B0604020202020204" pitchFamily="34" charset="0"/>
              <a:buChar char="•"/>
            </a:pPr>
            <a:r>
              <a:rPr lang="sv-SE" sz="941" dirty="0"/>
              <a:t>Symboler: WFS-tillbehör</a:t>
            </a:r>
          </a:p>
          <a:p>
            <a:pPr marL="268891" indent="-268891">
              <a:buFont typeface="Arial" panose="020B0604020202020204" pitchFamily="34" charset="0"/>
              <a:buChar char="•"/>
            </a:pPr>
            <a:r>
              <a:rPr lang="sv-SE" sz="941" dirty="0"/>
              <a:t>Kartfiler: KML. </a:t>
            </a:r>
            <a:r>
              <a:rPr lang="sv-SE" sz="941" dirty="0" err="1"/>
              <a:t>Shape</a:t>
            </a:r>
            <a:r>
              <a:rPr lang="sv-SE" sz="941" dirty="0"/>
              <a:t>, </a:t>
            </a:r>
            <a:r>
              <a:rPr lang="sv-SE" sz="941" dirty="0" err="1"/>
              <a:t>Tab</a:t>
            </a:r>
            <a:endParaRPr lang="sv-SE" sz="941" dirty="0"/>
          </a:p>
        </p:txBody>
      </p:sp>
      <p:sp>
        <p:nvSpPr>
          <p:cNvPr id="24" name="Rektangel 23"/>
          <p:cNvSpPr/>
          <p:nvPr/>
        </p:nvSpPr>
        <p:spPr>
          <a:xfrm>
            <a:off x="7418971" y="2819182"/>
            <a:ext cx="745333" cy="176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941" dirty="0"/>
              <a:t>Europeisk öppna dataportal</a:t>
            </a:r>
          </a:p>
        </p:txBody>
      </p:sp>
      <p:sp>
        <p:nvSpPr>
          <p:cNvPr id="26" name="Cylinder 25"/>
          <p:cNvSpPr/>
          <p:nvPr/>
        </p:nvSpPr>
        <p:spPr>
          <a:xfrm>
            <a:off x="4360848" y="3429000"/>
            <a:ext cx="779212" cy="8808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err="1"/>
              <a:t>Geodata</a:t>
            </a:r>
            <a:endParaRPr lang="sv-SE" sz="1317" dirty="0"/>
          </a:p>
          <a:p>
            <a:pPr algn="ctr"/>
            <a:r>
              <a:rPr lang="sv-SE" sz="1317" dirty="0"/>
              <a:t>(original-data)</a:t>
            </a:r>
          </a:p>
        </p:txBody>
      </p:sp>
      <p:sp>
        <p:nvSpPr>
          <p:cNvPr id="31" name="Rektangel 30"/>
          <p:cNvSpPr/>
          <p:nvPr/>
        </p:nvSpPr>
        <p:spPr>
          <a:xfrm>
            <a:off x="4411667" y="2819182"/>
            <a:ext cx="677575" cy="54206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94"/>
          </a:p>
        </p:txBody>
      </p:sp>
      <p:pic>
        <p:nvPicPr>
          <p:cNvPr id="33" name="Bildobjekt 32">
            <a:hlinkClick r:id="rId2"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64" y="3632273"/>
            <a:ext cx="1032599" cy="423079"/>
          </a:xfrm>
          <a:prstGeom prst="rect">
            <a:avLst/>
          </a:prstGeom>
        </p:spPr>
      </p:pic>
      <p:sp>
        <p:nvSpPr>
          <p:cNvPr id="51" name="Rektangel med rundade hörn 50"/>
          <p:cNvSpPr/>
          <p:nvPr/>
        </p:nvSpPr>
        <p:spPr>
          <a:xfrm>
            <a:off x="2128481" y="3090212"/>
            <a:ext cx="1970372" cy="745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94" dirty="0"/>
              <a:t>Sparar skolor med länk till hemsida i databas</a:t>
            </a:r>
          </a:p>
        </p:txBody>
      </p:sp>
      <p:cxnSp>
        <p:nvCxnSpPr>
          <p:cNvPr id="56" name="Rak pilkoppling 55"/>
          <p:cNvCxnSpPr/>
          <p:nvPr/>
        </p:nvCxnSpPr>
        <p:spPr>
          <a:xfrm flipH="1">
            <a:off x="1951181" y="4190867"/>
            <a:ext cx="22831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ktangel med rundade hörn 58"/>
          <p:cNvSpPr/>
          <p:nvPr/>
        </p:nvSpPr>
        <p:spPr>
          <a:xfrm>
            <a:off x="2806056" y="4377605"/>
            <a:ext cx="1970372" cy="1693938"/>
          </a:xfrm>
          <a:prstGeom prst="roundRect">
            <a:avLst/>
          </a:prstGeom>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94" dirty="0"/>
              <a:t>Kvalitetskontroll Adresser/</a:t>
            </a:r>
            <a:r>
              <a:rPr lang="sv-SE" sz="1694" dirty="0" err="1"/>
              <a:t>Länakr</a:t>
            </a:r>
            <a:r>
              <a:rPr lang="sv-SE" sz="1694" dirty="0"/>
              <a:t>. Mejl till handläggaren om något är fel eller saknas.</a:t>
            </a:r>
          </a:p>
        </p:txBody>
      </p:sp>
      <p:sp>
        <p:nvSpPr>
          <p:cNvPr id="61" name="Rektangel med rundade hörn 60"/>
          <p:cNvSpPr/>
          <p:nvPr/>
        </p:nvSpPr>
        <p:spPr>
          <a:xfrm>
            <a:off x="4360849" y="2277122"/>
            <a:ext cx="2651578" cy="8130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94" dirty="0">
                <a:solidFill>
                  <a:schemeClr val="accent1"/>
                </a:solidFill>
              </a:rPr>
              <a:t>Geokodning/Integrationer</a:t>
            </a:r>
          </a:p>
        </p:txBody>
      </p:sp>
      <p:cxnSp>
        <p:nvCxnSpPr>
          <p:cNvPr id="67" name="Rak pilkoppling 66"/>
          <p:cNvCxnSpPr>
            <a:stCxn id="25" idx="3"/>
          </p:cNvCxnSpPr>
          <p:nvPr/>
        </p:nvCxnSpPr>
        <p:spPr>
          <a:xfrm>
            <a:off x="1951181" y="3953715"/>
            <a:ext cx="2283186" cy="3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ylinder 18"/>
          <p:cNvSpPr/>
          <p:nvPr/>
        </p:nvSpPr>
        <p:spPr>
          <a:xfrm>
            <a:off x="1625702" y="1667304"/>
            <a:ext cx="779212" cy="128739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17" dirty="0"/>
              <a:t>Databas m skolinformation</a:t>
            </a:r>
          </a:p>
        </p:txBody>
      </p:sp>
      <p:cxnSp>
        <p:nvCxnSpPr>
          <p:cNvPr id="6" name="Rak pilkoppling 5"/>
          <p:cNvCxnSpPr>
            <a:stCxn id="19" idx="4"/>
          </p:cNvCxnSpPr>
          <p:nvPr/>
        </p:nvCxnSpPr>
        <p:spPr>
          <a:xfrm>
            <a:off x="2404914" y="2311001"/>
            <a:ext cx="1829453" cy="77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p:cNvCxnSpPr>
            <a:stCxn id="25" idx="0"/>
            <a:endCxn id="19" idx="2"/>
          </p:cNvCxnSpPr>
          <p:nvPr/>
        </p:nvCxnSpPr>
        <p:spPr>
          <a:xfrm flipV="1">
            <a:off x="1195564" y="2311001"/>
            <a:ext cx="430139" cy="863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7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Haninge kommun">
  <a:themeElements>
    <a:clrScheme name="Haninge kommun">
      <a:dk1>
        <a:sysClr val="windowText" lastClr="000000"/>
      </a:dk1>
      <a:lt1>
        <a:sysClr val="window" lastClr="FFFFFF"/>
      </a:lt1>
      <a:dk2>
        <a:srgbClr val="1F497D"/>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 kommu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1055</TotalTime>
  <Words>947</Words>
  <Application>Microsoft Office PowerPoint</Application>
  <PresentationFormat>Anpassad</PresentationFormat>
  <Paragraphs>94</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14</vt:i4>
      </vt:variant>
    </vt:vector>
  </HeadingPairs>
  <TitlesOfParts>
    <vt:vector size="20" baseType="lpstr">
      <vt:lpstr>Arial</vt:lpstr>
      <vt:lpstr>Calibri</vt:lpstr>
      <vt:lpstr>Calibri Light</vt:lpstr>
      <vt:lpstr>Garamond</vt:lpstr>
      <vt:lpstr>Haninge kommun</vt:lpstr>
      <vt:lpstr>Anpassad formgivning</vt:lpstr>
      <vt:lpstr>Öppna data / Öppna ”geo”data?</vt:lpstr>
      <vt:lpstr>PSI-direktivet/PSI-lagen</vt:lpstr>
      <vt:lpstr>Inventering öppna data på kommunerna - 2017</vt:lpstr>
      <vt:lpstr>PowerPoint-presentation</vt:lpstr>
      <vt:lpstr>Identifiera Svårigheter</vt:lpstr>
      <vt:lpstr>Se Möjligheter</vt:lpstr>
      <vt:lpstr>Tre olika flöden</vt:lpstr>
      <vt:lpstr>Manuellt - Laddstolpar</vt:lpstr>
      <vt:lpstr>Halvautmatiserat - Skolor</vt:lpstr>
      <vt:lpstr>Helautomatiserat - Verksamhetssystem</vt:lpstr>
      <vt:lpstr>PowerPoint-presentation</vt:lpstr>
      <vt:lpstr>Frågor</vt:lpstr>
      <vt:lpstr>PowerPoint-presentation</vt:lpstr>
      <vt:lpstr>PowerPoint-presentation</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Öppna data eller Öppna ”geo”data?</dc:title>
  <dc:creator>Cecilia Pettersson</dc:creator>
  <cp:lastModifiedBy>Cecilia Pettersson</cp:lastModifiedBy>
  <cp:revision>148</cp:revision>
  <dcterms:created xsi:type="dcterms:W3CDTF">2019-10-14T07:50:16Z</dcterms:created>
  <dcterms:modified xsi:type="dcterms:W3CDTF">2019-11-28T09:12:46Z</dcterms:modified>
</cp:coreProperties>
</file>