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A_BCBF6C4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5"/>
  </p:notesMasterIdLst>
  <p:sldIdLst>
    <p:sldId id="354" r:id="rId5"/>
    <p:sldId id="356" r:id="rId6"/>
    <p:sldId id="368" r:id="rId7"/>
    <p:sldId id="357" r:id="rId8"/>
    <p:sldId id="390" r:id="rId9"/>
    <p:sldId id="396" r:id="rId10"/>
    <p:sldId id="403" r:id="rId11"/>
    <p:sldId id="364" r:id="rId12"/>
    <p:sldId id="406" r:id="rId13"/>
    <p:sldId id="401" r:id="rId14"/>
    <p:sldId id="404" r:id="rId15"/>
    <p:sldId id="361" r:id="rId16"/>
    <p:sldId id="382" r:id="rId17"/>
    <p:sldId id="360" r:id="rId18"/>
    <p:sldId id="385" r:id="rId19"/>
    <p:sldId id="387" r:id="rId20"/>
    <p:sldId id="392" r:id="rId21"/>
    <p:sldId id="384" r:id="rId22"/>
    <p:sldId id="362" r:id="rId23"/>
    <p:sldId id="407" r:id="rId24"/>
    <p:sldId id="408" r:id="rId25"/>
    <p:sldId id="402" r:id="rId26"/>
    <p:sldId id="372" r:id="rId27"/>
    <p:sldId id="398" r:id="rId28"/>
    <p:sldId id="363" r:id="rId29"/>
    <p:sldId id="365" r:id="rId30"/>
    <p:sldId id="367" r:id="rId31"/>
    <p:sldId id="369" r:id="rId32"/>
    <p:sldId id="370" r:id="rId33"/>
    <p:sldId id="393" r:id="rId34"/>
    <p:sldId id="375" r:id="rId35"/>
    <p:sldId id="371" r:id="rId36"/>
    <p:sldId id="374" r:id="rId37"/>
    <p:sldId id="376" r:id="rId38"/>
    <p:sldId id="381" r:id="rId39"/>
    <p:sldId id="380" r:id="rId40"/>
    <p:sldId id="394" r:id="rId41"/>
    <p:sldId id="378" r:id="rId42"/>
    <p:sldId id="373" r:id="rId43"/>
    <p:sldId id="395" r:id="rId44"/>
    <p:sldId id="409" r:id="rId45"/>
    <p:sldId id="410" r:id="rId46"/>
    <p:sldId id="377" r:id="rId47"/>
    <p:sldId id="391" r:id="rId48"/>
    <p:sldId id="386" r:id="rId49"/>
    <p:sldId id="388" r:id="rId50"/>
    <p:sldId id="389" r:id="rId51"/>
    <p:sldId id="397" r:id="rId52"/>
    <p:sldId id="383" r:id="rId53"/>
    <p:sldId id="400" r:id="rId54"/>
  </p:sldIdLst>
  <p:sldSz cx="12192000" cy="6858000"/>
  <p:notesSz cx="6858000" cy="9144000"/>
  <p:defaultTextStyle>
    <a:defPPr>
      <a:defRPr lang="sv-SE"/>
    </a:defPPr>
    <a:lvl1pPr marL="0" algn="l" defTabSz="914400" rtl="0">
      <a:defRPr sz="1800" kern="1200">
        <a:solidFill>
          <a:schemeClr val="tx1"/>
        </a:solidFill>
        <a:latin typeface="+mn-lt"/>
        <a:ea typeface="+mn-ea"/>
        <a:cs typeface="+mn-cs"/>
      </a:defRPr>
    </a:lvl1pPr>
    <a:lvl2pPr marL="457200" algn="l" defTabSz="914400" rtl="0">
      <a:defRPr sz="1800" kern="1200">
        <a:solidFill>
          <a:schemeClr val="tx1"/>
        </a:solidFill>
        <a:latin typeface="+mn-lt"/>
        <a:ea typeface="+mn-ea"/>
        <a:cs typeface="+mn-cs"/>
      </a:defRPr>
    </a:lvl2pPr>
    <a:lvl3pPr marL="914400" algn="l" defTabSz="914400" rtl="0">
      <a:defRPr sz="1800" kern="1200">
        <a:solidFill>
          <a:schemeClr val="tx1"/>
        </a:solidFill>
        <a:latin typeface="+mn-lt"/>
        <a:ea typeface="+mn-ea"/>
        <a:cs typeface="+mn-cs"/>
      </a:defRPr>
    </a:lvl3pPr>
    <a:lvl4pPr marL="1371600" algn="l" defTabSz="914400" rtl="0">
      <a:defRPr sz="1800" kern="1200">
        <a:solidFill>
          <a:schemeClr val="tx1"/>
        </a:solidFill>
        <a:latin typeface="+mn-lt"/>
        <a:ea typeface="+mn-ea"/>
        <a:cs typeface="+mn-cs"/>
      </a:defRPr>
    </a:lvl4pPr>
    <a:lvl5pPr marL="1828800" algn="l" defTabSz="914400" rtl="0">
      <a:defRPr sz="1800" kern="1200">
        <a:solidFill>
          <a:schemeClr val="tx1"/>
        </a:solidFill>
        <a:latin typeface="+mn-lt"/>
        <a:ea typeface="+mn-ea"/>
        <a:cs typeface="+mn-cs"/>
      </a:defRPr>
    </a:lvl5pPr>
    <a:lvl6pPr marL="2286000" algn="l" defTabSz="914400" rtl="0">
      <a:defRPr sz="1800" kern="1200">
        <a:solidFill>
          <a:schemeClr val="tx1"/>
        </a:solidFill>
        <a:latin typeface="+mn-lt"/>
        <a:ea typeface="+mn-ea"/>
        <a:cs typeface="+mn-cs"/>
      </a:defRPr>
    </a:lvl6pPr>
    <a:lvl7pPr marL="2743200" algn="l" defTabSz="914400" rtl="0">
      <a:defRPr sz="1800" kern="1200">
        <a:solidFill>
          <a:schemeClr val="tx1"/>
        </a:solidFill>
        <a:latin typeface="+mn-lt"/>
        <a:ea typeface="+mn-ea"/>
        <a:cs typeface="+mn-cs"/>
      </a:defRPr>
    </a:lvl7pPr>
    <a:lvl8pPr marL="3200400" algn="l" defTabSz="914400" rtl="0">
      <a:defRPr sz="1800" kern="1200">
        <a:solidFill>
          <a:schemeClr val="tx1"/>
        </a:solidFill>
        <a:latin typeface="+mn-lt"/>
        <a:ea typeface="+mn-ea"/>
        <a:cs typeface="+mn-cs"/>
      </a:defRPr>
    </a:lvl8pPr>
    <a:lvl9pPr marL="3657600" algn="l" defTabSz="914400" rtl="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842A6A29-23DC-45B3-BAF0-2508571F1881}">
          <p14:sldIdLst/>
        </p14:section>
        <p14:section name="Presentation" id="{7BED1593-4CAD-4673-A1F3-8EECEC1FD54A}">
          <p14:sldIdLst>
            <p14:sldId id="354"/>
            <p14:sldId id="356"/>
            <p14:sldId id="368"/>
            <p14:sldId id="357"/>
            <p14:sldId id="390"/>
            <p14:sldId id="396"/>
            <p14:sldId id="403"/>
            <p14:sldId id="364"/>
            <p14:sldId id="406"/>
            <p14:sldId id="401"/>
            <p14:sldId id="404"/>
            <p14:sldId id="361"/>
            <p14:sldId id="382"/>
            <p14:sldId id="360"/>
            <p14:sldId id="385"/>
            <p14:sldId id="387"/>
            <p14:sldId id="392"/>
            <p14:sldId id="384"/>
            <p14:sldId id="362"/>
            <p14:sldId id="407"/>
            <p14:sldId id="408"/>
            <p14:sldId id="402"/>
            <p14:sldId id="372"/>
            <p14:sldId id="398"/>
            <p14:sldId id="363"/>
            <p14:sldId id="365"/>
            <p14:sldId id="367"/>
            <p14:sldId id="369"/>
            <p14:sldId id="370"/>
            <p14:sldId id="393"/>
            <p14:sldId id="375"/>
            <p14:sldId id="371"/>
            <p14:sldId id="374"/>
            <p14:sldId id="376"/>
            <p14:sldId id="381"/>
            <p14:sldId id="380"/>
            <p14:sldId id="394"/>
            <p14:sldId id="378"/>
            <p14:sldId id="373"/>
            <p14:sldId id="395"/>
            <p14:sldId id="409"/>
            <p14:sldId id="410"/>
            <p14:sldId id="377"/>
            <p14:sldId id="391"/>
            <p14:sldId id="386"/>
            <p14:sldId id="388"/>
            <p14:sldId id="389"/>
            <p14:sldId id="397"/>
            <p14:sldId id="383"/>
            <p14:sldId id="4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B7C3C-F0DF-2130-7850-9D4589592987}" name="Marcus Justesen" initials="MJ" userId="S::marcus.justesen@varmdo.se::14c5d95f-45b9-4ff5-8290-96aed5ced3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A"/>
    <a:srgbClr val="00627D"/>
    <a:srgbClr val="005268"/>
    <a:srgbClr val="008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omments/modernComment_16A_BCBF6C4E.xml><?xml version="1.0" encoding="utf-8"?>
<p188:cmLst xmlns:a="http://schemas.openxmlformats.org/drawingml/2006/main" xmlns:r="http://schemas.openxmlformats.org/officeDocument/2006/relationships" xmlns:p188="http://schemas.microsoft.com/office/powerpoint/2018/8/main">
  <p188:cm id="{228156A4-4543-4ADD-9AEA-B0821E05C6B8}" authorId="{BADB7C3C-F0DF-2130-7850-9D4589592987}" created="2025-11-17T09:20:18.556">
    <pc:sldMkLst xmlns:pc="http://schemas.microsoft.com/office/powerpoint/2013/main/command">
      <pc:docMk/>
      <pc:sldMk cId="3166661710" sldId="362"/>
    </pc:sldMkLst>
    <p188:txBody>
      <a:bodyPr/>
      <a:lstStyle/>
      <a:p>
        <a:r>
          <a:rPr lang="sv-SE"/>
          <a:t>Emanuel</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87FAE-A945-4C0D-8E86-A4D33A174F8B}"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sv-SE"/>
        </a:p>
      </dgm:t>
    </dgm:pt>
    <dgm:pt modelId="{487E14F3-D9C1-46AE-AD25-6C7B2A4070A5}">
      <dgm:prSet phldrT="[Text]" custT="1"/>
      <dgm:spPr/>
      <dgm:t>
        <a:bodyPr/>
        <a:lstStyle/>
        <a:p>
          <a:pPr>
            <a:buFont typeface="Symbol" panose="05050102010706020507" pitchFamily="18" charset="2"/>
            <a:buChar char=""/>
          </a:pPr>
          <a:r>
            <a:rPr lang="sv-SE" sz="1400">
              <a:effectLst/>
              <a:latin typeface="Aptos" panose="020B0004020202020204" pitchFamily="34" charset="0"/>
              <a:ea typeface="Aptos" panose="020B0004020202020204" pitchFamily="34" charset="0"/>
              <a:cs typeface="Times New Roman" panose="02020603050405020304" pitchFamily="18" charset="0"/>
            </a:rPr>
            <a:t>Instruktioner till modellen/träning av AI</a:t>
          </a:r>
          <a:endParaRPr lang="sv-SE" sz="1400"/>
        </a:p>
      </dgm:t>
    </dgm:pt>
    <dgm:pt modelId="{22711174-163E-45FC-BDE7-611A9082E54C}" type="parTrans" cxnId="{E955EA65-E6A4-4273-831C-B07FC9781256}">
      <dgm:prSet/>
      <dgm:spPr/>
      <dgm:t>
        <a:bodyPr/>
        <a:lstStyle/>
        <a:p>
          <a:endParaRPr lang="sv-SE"/>
        </a:p>
      </dgm:t>
    </dgm:pt>
    <dgm:pt modelId="{8F12A104-95F8-45B5-8777-CC6A3629AA0E}" type="sibTrans" cxnId="{E955EA65-E6A4-4273-831C-B07FC9781256}">
      <dgm:prSet/>
      <dgm:spPr/>
      <dgm:t>
        <a:bodyPr/>
        <a:lstStyle/>
        <a:p>
          <a:endParaRPr lang="sv-SE"/>
        </a:p>
      </dgm:t>
    </dgm:pt>
    <dgm:pt modelId="{3F4AEEC2-D1A1-4C32-ABC9-963FA2C66EFB}">
      <dgm:prSet phldrT="[Text]" custT="1"/>
      <dgm:spPr/>
      <dgm:t>
        <a:bodyPr/>
        <a:lstStyle/>
        <a:p>
          <a:pPr>
            <a:buFont typeface="Symbol" panose="05050102010706020507" pitchFamily="18" charset="2"/>
            <a:buChar char=""/>
          </a:pPr>
          <a:r>
            <a:rPr lang="sv-SE" sz="1000">
              <a:effectLst/>
              <a:latin typeface="Aptos" panose="020B0004020202020204" pitchFamily="34" charset="0"/>
              <a:ea typeface="Aptos" panose="020B0004020202020204" pitchFamily="34" charset="0"/>
              <a:cs typeface="Times New Roman" panose="02020603050405020304" pitchFamily="18" charset="0"/>
            </a:rPr>
            <a:t>Genomarbetad och förberedd data (strukturerad)</a:t>
          </a:r>
          <a:endParaRPr lang="sv-SE" sz="1000"/>
        </a:p>
      </dgm:t>
    </dgm:pt>
    <dgm:pt modelId="{DA3A584C-7CCF-4665-8156-FF4EA9F8079F}" type="parTrans" cxnId="{E27873B2-E672-4741-9EBA-09DD1625B7B7}">
      <dgm:prSet/>
      <dgm:spPr/>
      <dgm:t>
        <a:bodyPr/>
        <a:lstStyle/>
        <a:p>
          <a:endParaRPr lang="sv-SE"/>
        </a:p>
      </dgm:t>
    </dgm:pt>
    <dgm:pt modelId="{35F226B9-FFA2-4ACD-B853-CA684DEAB0FC}" type="sibTrans" cxnId="{E27873B2-E672-4741-9EBA-09DD1625B7B7}">
      <dgm:prSet/>
      <dgm:spPr/>
      <dgm:t>
        <a:bodyPr/>
        <a:lstStyle/>
        <a:p>
          <a:endParaRPr lang="sv-SE"/>
        </a:p>
      </dgm:t>
    </dgm:pt>
    <dgm:pt modelId="{2608997E-EAC1-435F-B8D6-57149DD14A23}">
      <dgm:prSet phldrT="[Text]"/>
      <dgm:spPr/>
      <dgm:t>
        <a:bodyPr/>
        <a:lstStyle/>
        <a:p>
          <a:pPr>
            <a:buFont typeface="Symbol" panose="05050102010706020507" pitchFamily="18" charset="2"/>
            <a:buChar char=""/>
          </a:pPr>
          <a:r>
            <a:rPr lang="sv-SE">
              <a:effectLst/>
              <a:latin typeface="Aptos" panose="020B0004020202020204" pitchFamily="34" charset="0"/>
              <a:ea typeface="Aptos" panose="020B0004020202020204" pitchFamily="34" charset="0"/>
              <a:cs typeface="Times New Roman" panose="02020603050405020304" pitchFamily="18" charset="0"/>
            </a:rPr>
            <a:t>Presentation av resultatet</a:t>
          </a:r>
          <a:endParaRPr lang="sv-SE"/>
        </a:p>
      </dgm:t>
    </dgm:pt>
    <dgm:pt modelId="{D59AEB9A-73D6-466D-9C6E-B93DFC89C04C}" type="parTrans" cxnId="{43920B24-4AC4-40F9-B66B-24C9232F95EE}">
      <dgm:prSet/>
      <dgm:spPr/>
      <dgm:t>
        <a:bodyPr/>
        <a:lstStyle/>
        <a:p>
          <a:endParaRPr lang="sv-SE"/>
        </a:p>
      </dgm:t>
    </dgm:pt>
    <dgm:pt modelId="{52C84D6A-8199-4D72-9679-FB9C2134A381}" type="sibTrans" cxnId="{43920B24-4AC4-40F9-B66B-24C9232F95EE}">
      <dgm:prSet/>
      <dgm:spPr/>
      <dgm:t>
        <a:bodyPr/>
        <a:lstStyle/>
        <a:p>
          <a:endParaRPr lang="sv-SE"/>
        </a:p>
      </dgm:t>
    </dgm:pt>
    <dgm:pt modelId="{6C69D351-A781-4CDF-9542-731C11523569}" type="pres">
      <dgm:prSet presAssocID="{D9D87FAE-A945-4C0D-8E86-A4D33A174F8B}" presName="composite" presStyleCnt="0">
        <dgm:presLayoutVars>
          <dgm:chMax val="3"/>
          <dgm:animLvl val="lvl"/>
          <dgm:resizeHandles val="exact"/>
        </dgm:presLayoutVars>
      </dgm:prSet>
      <dgm:spPr/>
    </dgm:pt>
    <dgm:pt modelId="{B2FC3575-5AD5-441A-B82B-D46AD970EC72}" type="pres">
      <dgm:prSet presAssocID="{487E14F3-D9C1-46AE-AD25-6C7B2A4070A5}" presName="gear1" presStyleLbl="node1" presStyleIdx="0" presStyleCnt="3">
        <dgm:presLayoutVars>
          <dgm:chMax val="1"/>
          <dgm:bulletEnabled val="1"/>
        </dgm:presLayoutVars>
      </dgm:prSet>
      <dgm:spPr/>
    </dgm:pt>
    <dgm:pt modelId="{1E8DA0EE-1A2B-4E56-BC32-04E9E5438773}" type="pres">
      <dgm:prSet presAssocID="{487E14F3-D9C1-46AE-AD25-6C7B2A4070A5}" presName="gear1srcNode" presStyleLbl="node1" presStyleIdx="0" presStyleCnt="3"/>
      <dgm:spPr/>
    </dgm:pt>
    <dgm:pt modelId="{D2D8E248-D79C-43C2-9CB5-6D000BB2CE1C}" type="pres">
      <dgm:prSet presAssocID="{487E14F3-D9C1-46AE-AD25-6C7B2A4070A5}" presName="gear1dstNode" presStyleLbl="node1" presStyleIdx="0" presStyleCnt="3"/>
      <dgm:spPr/>
    </dgm:pt>
    <dgm:pt modelId="{B67A019E-91C7-4A6B-8334-089787715A87}" type="pres">
      <dgm:prSet presAssocID="{3F4AEEC2-D1A1-4C32-ABC9-963FA2C66EFB}" presName="gear2" presStyleLbl="node1" presStyleIdx="1" presStyleCnt="3">
        <dgm:presLayoutVars>
          <dgm:chMax val="1"/>
          <dgm:bulletEnabled val="1"/>
        </dgm:presLayoutVars>
      </dgm:prSet>
      <dgm:spPr/>
    </dgm:pt>
    <dgm:pt modelId="{5D41B834-9F45-41BF-BBB7-0310CB8EE70B}" type="pres">
      <dgm:prSet presAssocID="{3F4AEEC2-D1A1-4C32-ABC9-963FA2C66EFB}" presName="gear2srcNode" presStyleLbl="node1" presStyleIdx="1" presStyleCnt="3"/>
      <dgm:spPr/>
    </dgm:pt>
    <dgm:pt modelId="{279AF2DC-EE5B-472E-B088-EA812C532419}" type="pres">
      <dgm:prSet presAssocID="{3F4AEEC2-D1A1-4C32-ABC9-963FA2C66EFB}" presName="gear2dstNode" presStyleLbl="node1" presStyleIdx="1" presStyleCnt="3"/>
      <dgm:spPr/>
    </dgm:pt>
    <dgm:pt modelId="{BADA72CA-7006-4AE0-A7BA-C67598232078}" type="pres">
      <dgm:prSet presAssocID="{2608997E-EAC1-435F-B8D6-57149DD14A23}" presName="gear3" presStyleLbl="node1" presStyleIdx="2" presStyleCnt="3"/>
      <dgm:spPr/>
    </dgm:pt>
    <dgm:pt modelId="{A6B7C20A-9EFC-4E3E-A62D-95C8D0BBC4A5}" type="pres">
      <dgm:prSet presAssocID="{2608997E-EAC1-435F-B8D6-57149DD14A23}" presName="gear3tx" presStyleLbl="node1" presStyleIdx="2" presStyleCnt="3">
        <dgm:presLayoutVars>
          <dgm:chMax val="1"/>
          <dgm:bulletEnabled val="1"/>
        </dgm:presLayoutVars>
      </dgm:prSet>
      <dgm:spPr/>
    </dgm:pt>
    <dgm:pt modelId="{E5F2339B-5173-46D1-99AF-2E1112A49727}" type="pres">
      <dgm:prSet presAssocID="{2608997E-EAC1-435F-B8D6-57149DD14A23}" presName="gear3srcNode" presStyleLbl="node1" presStyleIdx="2" presStyleCnt="3"/>
      <dgm:spPr/>
    </dgm:pt>
    <dgm:pt modelId="{9F05A839-A6EC-4874-B923-B27CB7257B55}" type="pres">
      <dgm:prSet presAssocID="{2608997E-EAC1-435F-B8D6-57149DD14A23}" presName="gear3dstNode" presStyleLbl="node1" presStyleIdx="2" presStyleCnt="3"/>
      <dgm:spPr/>
    </dgm:pt>
    <dgm:pt modelId="{2A031414-2173-4BB6-82D8-1D916D40DD23}" type="pres">
      <dgm:prSet presAssocID="{8F12A104-95F8-45B5-8777-CC6A3629AA0E}" presName="connector1" presStyleLbl="sibTrans2D1" presStyleIdx="0" presStyleCnt="3"/>
      <dgm:spPr/>
    </dgm:pt>
    <dgm:pt modelId="{4FA0954B-FBAE-4FFD-983F-5BC49873FF65}" type="pres">
      <dgm:prSet presAssocID="{35F226B9-FFA2-4ACD-B853-CA684DEAB0FC}" presName="connector2" presStyleLbl="sibTrans2D1" presStyleIdx="1" presStyleCnt="3"/>
      <dgm:spPr/>
    </dgm:pt>
    <dgm:pt modelId="{4345C316-1475-4319-B55C-F472B9D3883D}" type="pres">
      <dgm:prSet presAssocID="{52C84D6A-8199-4D72-9679-FB9C2134A381}" presName="connector3" presStyleLbl="sibTrans2D1" presStyleIdx="2" presStyleCnt="3"/>
      <dgm:spPr/>
    </dgm:pt>
  </dgm:ptLst>
  <dgm:cxnLst>
    <dgm:cxn modelId="{71446406-035B-4555-8819-F284576187A0}" type="presOf" srcId="{487E14F3-D9C1-46AE-AD25-6C7B2A4070A5}" destId="{D2D8E248-D79C-43C2-9CB5-6D000BB2CE1C}" srcOrd="2" destOrd="0" presId="urn:microsoft.com/office/officeart/2005/8/layout/gear1"/>
    <dgm:cxn modelId="{43920B24-4AC4-40F9-B66B-24C9232F95EE}" srcId="{D9D87FAE-A945-4C0D-8E86-A4D33A174F8B}" destId="{2608997E-EAC1-435F-B8D6-57149DD14A23}" srcOrd="2" destOrd="0" parTransId="{D59AEB9A-73D6-466D-9C6E-B93DFC89C04C}" sibTransId="{52C84D6A-8199-4D72-9679-FB9C2134A381}"/>
    <dgm:cxn modelId="{4E491D2D-0580-4A38-8B9D-14FA65353BE9}" type="presOf" srcId="{35F226B9-FFA2-4ACD-B853-CA684DEAB0FC}" destId="{4FA0954B-FBAE-4FFD-983F-5BC49873FF65}" srcOrd="0" destOrd="0" presId="urn:microsoft.com/office/officeart/2005/8/layout/gear1"/>
    <dgm:cxn modelId="{E955EA65-E6A4-4273-831C-B07FC9781256}" srcId="{D9D87FAE-A945-4C0D-8E86-A4D33A174F8B}" destId="{487E14F3-D9C1-46AE-AD25-6C7B2A4070A5}" srcOrd="0" destOrd="0" parTransId="{22711174-163E-45FC-BDE7-611A9082E54C}" sibTransId="{8F12A104-95F8-45B5-8777-CC6A3629AA0E}"/>
    <dgm:cxn modelId="{2A0CFC6F-FA33-4349-A328-EA913BB4435A}" type="presOf" srcId="{2608997E-EAC1-435F-B8D6-57149DD14A23}" destId="{BADA72CA-7006-4AE0-A7BA-C67598232078}" srcOrd="0" destOrd="0" presId="urn:microsoft.com/office/officeart/2005/8/layout/gear1"/>
    <dgm:cxn modelId="{73321670-67AA-4005-B755-E861FB9B62ED}" type="presOf" srcId="{3F4AEEC2-D1A1-4C32-ABC9-963FA2C66EFB}" destId="{B67A019E-91C7-4A6B-8334-089787715A87}" srcOrd="0" destOrd="0" presId="urn:microsoft.com/office/officeart/2005/8/layout/gear1"/>
    <dgm:cxn modelId="{0C769878-F966-4728-AC58-5E4FCE7EF17F}" type="presOf" srcId="{D9D87FAE-A945-4C0D-8E86-A4D33A174F8B}" destId="{6C69D351-A781-4CDF-9542-731C11523569}" srcOrd="0" destOrd="0" presId="urn:microsoft.com/office/officeart/2005/8/layout/gear1"/>
    <dgm:cxn modelId="{BBED428A-4BE8-43E1-B48C-024DB21D26F8}" type="presOf" srcId="{3F4AEEC2-D1A1-4C32-ABC9-963FA2C66EFB}" destId="{279AF2DC-EE5B-472E-B088-EA812C532419}" srcOrd="2" destOrd="0" presId="urn:microsoft.com/office/officeart/2005/8/layout/gear1"/>
    <dgm:cxn modelId="{ED437595-E670-4481-83CF-342266399D99}" type="presOf" srcId="{8F12A104-95F8-45B5-8777-CC6A3629AA0E}" destId="{2A031414-2173-4BB6-82D8-1D916D40DD23}" srcOrd="0" destOrd="0" presId="urn:microsoft.com/office/officeart/2005/8/layout/gear1"/>
    <dgm:cxn modelId="{41B973A7-0638-4094-ACD4-89DCCD1EBA71}" type="presOf" srcId="{2608997E-EAC1-435F-B8D6-57149DD14A23}" destId="{9F05A839-A6EC-4874-B923-B27CB7257B55}" srcOrd="3" destOrd="0" presId="urn:microsoft.com/office/officeart/2005/8/layout/gear1"/>
    <dgm:cxn modelId="{E27873B2-E672-4741-9EBA-09DD1625B7B7}" srcId="{D9D87FAE-A945-4C0D-8E86-A4D33A174F8B}" destId="{3F4AEEC2-D1A1-4C32-ABC9-963FA2C66EFB}" srcOrd="1" destOrd="0" parTransId="{DA3A584C-7CCF-4665-8156-FF4EA9F8079F}" sibTransId="{35F226B9-FFA2-4ACD-B853-CA684DEAB0FC}"/>
    <dgm:cxn modelId="{A4CCB1B2-FCB7-45BA-9932-F284ED3357D4}" type="presOf" srcId="{487E14F3-D9C1-46AE-AD25-6C7B2A4070A5}" destId="{B2FC3575-5AD5-441A-B82B-D46AD970EC72}" srcOrd="0" destOrd="0" presId="urn:microsoft.com/office/officeart/2005/8/layout/gear1"/>
    <dgm:cxn modelId="{6388AEC6-E748-445A-B118-8A8EE87104AE}" type="presOf" srcId="{2608997E-EAC1-435F-B8D6-57149DD14A23}" destId="{E5F2339B-5173-46D1-99AF-2E1112A49727}" srcOrd="2" destOrd="0" presId="urn:microsoft.com/office/officeart/2005/8/layout/gear1"/>
    <dgm:cxn modelId="{9AF5C1CE-606E-49FD-AC2A-2EA7FA5F722D}" type="presOf" srcId="{487E14F3-D9C1-46AE-AD25-6C7B2A4070A5}" destId="{1E8DA0EE-1A2B-4E56-BC32-04E9E5438773}" srcOrd="1" destOrd="0" presId="urn:microsoft.com/office/officeart/2005/8/layout/gear1"/>
    <dgm:cxn modelId="{F4B51ADD-53AD-454A-B21D-F0319C49A611}" type="presOf" srcId="{52C84D6A-8199-4D72-9679-FB9C2134A381}" destId="{4345C316-1475-4319-B55C-F472B9D3883D}" srcOrd="0" destOrd="0" presId="urn:microsoft.com/office/officeart/2005/8/layout/gear1"/>
    <dgm:cxn modelId="{06380EF9-4F58-409B-9E3B-9C8A5C80CB5A}" type="presOf" srcId="{3F4AEEC2-D1A1-4C32-ABC9-963FA2C66EFB}" destId="{5D41B834-9F45-41BF-BBB7-0310CB8EE70B}" srcOrd="1" destOrd="0" presId="urn:microsoft.com/office/officeart/2005/8/layout/gear1"/>
    <dgm:cxn modelId="{6E0C51FC-B644-422F-85CB-9DE1CF99F43D}" type="presOf" srcId="{2608997E-EAC1-435F-B8D6-57149DD14A23}" destId="{A6B7C20A-9EFC-4E3E-A62D-95C8D0BBC4A5}" srcOrd="1" destOrd="0" presId="urn:microsoft.com/office/officeart/2005/8/layout/gear1"/>
    <dgm:cxn modelId="{36838909-2FA0-46CB-91CB-B7D15380C2C5}" type="presParOf" srcId="{6C69D351-A781-4CDF-9542-731C11523569}" destId="{B2FC3575-5AD5-441A-B82B-D46AD970EC72}" srcOrd="0" destOrd="0" presId="urn:microsoft.com/office/officeart/2005/8/layout/gear1"/>
    <dgm:cxn modelId="{F56AD28A-F5EF-4542-8AA1-2C439C9A0F3F}" type="presParOf" srcId="{6C69D351-A781-4CDF-9542-731C11523569}" destId="{1E8DA0EE-1A2B-4E56-BC32-04E9E5438773}" srcOrd="1" destOrd="0" presId="urn:microsoft.com/office/officeart/2005/8/layout/gear1"/>
    <dgm:cxn modelId="{F428A68D-1344-43FB-8323-795802633F5D}" type="presParOf" srcId="{6C69D351-A781-4CDF-9542-731C11523569}" destId="{D2D8E248-D79C-43C2-9CB5-6D000BB2CE1C}" srcOrd="2" destOrd="0" presId="urn:microsoft.com/office/officeart/2005/8/layout/gear1"/>
    <dgm:cxn modelId="{EFE0710D-AD81-4D4A-80BA-582886482295}" type="presParOf" srcId="{6C69D351-A781-4CDF-9542-731C11523569}" destId="{B67A019E-91C7-4A6B-8334-089787715A87}" srcOrd="3" destOrd="0" presId="urn:microsoft.com/office/officeart/2005/8/layout/gear1"/>
    <dgm:cxn modelId="{611581C1-91F9-467D-A582-C355D21298EC}" type="presParOf" srcId="{6C69D351-A781-4CDF-9542-731C11523569}" destId="{5D41B834-9F45-41BF-BBB7-0310CB8EE70B}" srcOrd="4" destOrd="0" presId="urn:microsoft.com/office/officeart/2005/8/layout/gear1"/>
    <dgm:cxn modelId="{4F93AB31-567B-4870-8CAF-04BF6768CC02}" type="presParOf" srcId="{6C69D351-A781-4CDF-9542-731C11523569}" destId="{279AF2DC-EE5B-472E-B088-EA812C532419}" srcOrd="5" destOrd="0" presId="urn:microsoft.com/office/officeart/2005/8/layout/gear1"/>
    <dgm:cxn modelId="{2F1238B5-01E3-465D-BA8A-744785ECD3A4}" type="presParOf" srcId="{6C69D351-A781-4CDF-9542-731C11523569}" destId="{BADA72CA-7006-4AE0-A7BA-C67598232078}" srcOrd="6" destOrd="0" presId="urn:microsoft.com/office/officeart/2005/8/layout/gear1"/>
    <dgm:cxn modelId="{D856B579-4ED6-44BF-A4E0-61D07052E364}" type="presParOf" srcId="{6C69D351-A781-4CDF-9542-731C11523569}" destId="{A6B7C20A-9EFC-4E3E-A62D-95C8D0BBC4A5}" srcOrd="7" destOrd="0" presId="urn:microsoft.com/office/officeart/2005/8/layout/gear1"/>
    <dgm:cxn modelId="{A603EFC7-2315-45F4-BFAC-45492E5C0AFF}" type="presParOf" srcId="{6C69D351-A781-4CDF-9542-731C11523569}" destId="{E5F2339B-5173-46D1-99AF-2E1112A49727}" srcOrd="8" destOrd="0" presId="urn:microsoft.com/office/officeart/2005/8/layout/gear1"/>
    <dgm:cxn modelId="{16E3B859-63D0-430C-9B3B-F57280F2A937}" type="presParOf" srcId="{6C69D351-A781-4CDF-9542-731C11523569}" destId="{9F05A839-A6EC-4874-B923-B27CB7257B55}" srcOrd="9" destOrd="0" presId="urn:microsoft.com/office/officeart/2005/8/layout/gear1"/>
    <dgm:cxn modelId="{5AB6EDED-FD52-4319-8AD8-847897FA1A8E}" type="presParOf" srcId="{6C69D351-A781-4CDF-9542-731C11523569}" destId="{2A031414-2173-4BB6-82D8-1D916D40DD23}" srcOrd="10" destOrd="0" presId="urn:microsoft.com/office/officeart/2005/8/layout/gear1"/>
    <dgm:cxn modelId="{A9317CAF-8420-46E7-9A91-C2670E3A031F}" type="presParOf" srcId="{6C69D351-A781-4CDF-9542-731C11523569}" destId="{4FA0954B-FBAE-4FFD-983F-5BC49873FF65}" srcOrd="11" destOrd="0" presId="urn:microsoft.com/office/officeart/2005/8/layout/gear1"/>
    <dgm:cxn modelId="{85777613-9D74-4DBD-9E02-C405FFB1ACAB}" type="presParOf" srcId="{6C69D351-A781-4CDF-9542-731C11523569}" destId="{4345C316-1475-4319-B55C-F472B9D3883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87FAE-A945-4C0D-8E86-A4D33A174F8B}"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sv-SE"/>
        </a:p>
      </dgm:t>
    </dgm:pt>
    <dgm:pt modelId="{487E14F3-D9C1-46AE-AD25-6C7B2A4070A5}">
      <dgm:prSet phldrT="[Text]" custT="1"/>
      <dgm:spPr/>
      <dgm:t>
        <a:bodyPr/>
        <a:lstStyle/>
        <a:p>
          <a:pPr>
            <a:buFont typeface="Symbol" panose="05050102010706020507" pitchFamily="18" charset="2"/>
            <a:buChar char=""/>
          </a:pPr>
          <a:r>
            <a:rPr lang="sv-SE" sz="1400">
              <a:effectLst/>
              <a:latin typeface="Aptos" panose="020B0004020202020204" pitchFamily="34" charset="0"/>
              <a:ea typeface="Aptos" panose="020B0004020202020204" pitchFamily="34" charset="0"/>
              <a:cs typeface="Times New Roman" panose="02020603050405020304" pitchFamily="18" charset="0"/>
            </a:rPr>
            <a:t>Genomarbetad och förberedd data (strukturerad)</a:t>
          </a:r>
          <a:endParaRPr lang="sv-SE" sz="1400"/>
        </a:p>
      </dgm:t>
    </dgm:pt>
    <dgm:pt modelId="{22711174-163E-45FC-BDE7-611A9082E54C}" type="parTrans" cxnId="{E955EA65-E6A4-4273-831C-B07FC9781256}">
      <dgm:prSet/>
      <dgm:spPr/>
      <dgm:t>
        <a:bodyPr/>
        <a:lstStyle/>
        <a:p>
          <a:endParaRPr lang="sv-SE"/>
        </a:p>
      </dgm:t>
    </dgm:pt>
    <dgm:pt modelId="{8F12A104-95F8-45B5-8777-CC6A3629AA0E}" type="sibTrans" cxnId="{E955EA65-E6A4-4273-831C-B07FC9781256}">
      <dgm:prSet/>
      <dgm:spPr/>
      <dgm:t>
        <a:bodyPr/>
        <a:lstStyle/>
        <a:p>
          <a:endParaRPr lang="sv-SE"/>
        </a:p>
      </dgm:t>
    </dgm:pt>
    <dgm:pt modelId="{3F4AEEC2-D1A1-4C32-ABC9-963FA2C66EFB}">
      <dgm:prSet phldrT="[Text]" custT="1"/>
      <dgm:spPr/>
      <dgm:t>
        <a:bodyPr/>
        <a:lstStyle/>
        <a:p>
          <a:pPr>
            <a:buFont typeface="Symbol" panose="05050102010706020507" pitchFamily="18" charset="2"/>
            <a:buChar char=""/>
          </a:pPr>
          <a:r>
            <a:rPr lang="sv-SE" sz="1000">
              <a:effectLst/>
              <a:latin typeface="Aptos" panose="020B0004020202020204" pitchFamily="34" charset="0"/>
              <a:ea typeface="Aptos" panose="020B0004020202020204" pitchFamily="34" charset="0"/>
              <a:cs typeface="Times New Roman" panose="02020603050405020304" pitchFamily="18" charset="0"/>
            </a:rPr>
            <a:t>Presentation av resultatet</a:t>
          </a:r>
          <a:endParaRPr lang="sv-SE" sz="1000"/>
        </a:p>
      </dgm:t>
    </dgm:pt>
    <dgm:pt modelId="{DA3A584C-7CCF-4665-8156-FF4EA9F8079F}" type="parTrans" cxnId="{E27873B2-E672-4741-9EBA-09DD1625B7B7}">
      <dgm:prSet/>
      <dgm:spPr/>
      <dgm:t>
        <a:bodyPr/>
        <a:lstStyle/>
        <a:p>
          <a:endParaRPr lang="sv-SE"/>
        </a:p>
      </dgm:t>
    </dgm:pt>
    <dgm:pt modelId="{35F226B9-FFA2-4ACD-B853-CA684DEAB0FC}" type="sibTrans" cxnId="{E27873B2-E672-4741-9EBA-09DD1625B7B7}">
      <dgm:prSet/>
      <dgm:spPr/>
      <dgm:t>
        <a:bodyPr/>
        <a:lstStyle/>
        <a:p>
          <a:endParaRPr lang="sv-SE"/>
        </a:p>
      </dgm:t>
    </dgm:pt>
    <dgm:pt modelId="{2608997E-EAC1-435F-B8D6-57149DD14A23}">
      <dgm:prSet phldrT="[Text]"/>
      <dgm:spPr/>
    </dgm:pt>
    <dgm:pt modelId="{D59AEB9A-73D6-466D-9C6E-B93DFC89C04C}" type="parTrans" cxnId="{43920B24-4AC4-40F9-B66B-24C9232F95EE}">
      <dgm:prSet/>
      <dgm:spPr/>
      <dgm:t>
        <a:bodyPr/>
        <a:lstStyle/>
        <a:p>
          <a:endParaRPr lang="sv-SE"/>
        </a:p>
      </dgm:t>
    </dgm:pt>
    <dgm:pt modelId="{52C84D6A-8199-4D72-9679-FB9C2134A381}" type="sibTrans" cxnId="{43920B24-4AC4-40F9-B66B-24C9232F95EE}">
      <dgm:prSet/>
      <dgm:spPr/>
      <dgm:t>
        <a:bodyPr/>
        <a:lstStyle/>
        <a:p>
          <a:endParaRPr lang="sv-SE"/>
        </a:p>
      </dgm:t>
    </dgm:pt>
    <dgm:pt modelId="{49FAD625-D9BC-4656-8198-ED75FD5D2617}">
      <dgm:prSet phldrT="[Text]" custT="1"/>
      <dgm:spPr/>
      <dgm:t>
        <a:bodyPr/>
        <a:lstStyle/>
        <a:p>
          <a:pPr>
            <a:buFont typeface="Symbol" panose="05050102010706020507" pitchFamily="18" charset="2"/>
            <a:buChar char=""/>
          </a:pPr>
          <a:r>
            <a:rPr lang="sv-SE" sz="1100">
              <a:effectLst/>
              <a:latin typeface="Aptos" panose="020B0004020202020204" pitchFamily="34" charset="0"/>
              <a:ea typeface="Aptos" panose="020B0004020202020204" pitchFamily="34" charset="0"/>
              <a:cs typeface="Times New Roman" panose="02020603050405020304" pitchFamily="18" charset="0"/>
            </a:rPr>
            <a:t>Instruktioner till modellen/träning av AI</a:t>
          </a:r>
          <a:endParaRPr lang="sv-SE" sz="1100"/>
        </a:p>
      </dgm:t>
    </dgm:pt>
    <dgm:pt modelId="{47805F5A-6782-46E3-8159-C0B79B186B22}" type="parTrans" cxnId="{670736C5-9759-4B3D-982E-DB9BD7F3D300}">
      <dgm:prSet/>
      <dgm:spPr/>
      <dgm:t>
        <a:bodyPr/>
        <a:lstStyle/>
        <a:p>
          <a:endParaRPr lang="sv-SE"/>
        </a:p>
      </dgm:t>
    </dgm:pt>
    <dgm:pt modelId="{0DFCEC1C-A6BE-447A-A5FB-F7992012B5BC}" type="sibTrans" cxnId="{670736C5-9759-4B3D-982E-DB9BD7F3D300}">
      <dgm:prSet/>
      <dgm:spPr/>
      <dgm:t>
        <a:bodyPr/>
        <a:lstStyle/>
        <a:p>
          <a:endParaRPr lang="sv-SE"/>
        </a:p>
      </dgm:t>
    </dgm:pt>
    <dgm:pt modelId="{6C69D351-A781-4CDF-9542-731C11523569}" type="pres">
      <dgm:prSet presAssocID="{D9D87FAE-A945-4C0D-8E86-A4D33A174F8B}" presName="composite" presStyleCnt="0">
        <dgm:presLayoutVars>
          <dgm:chMax val="3"/>
          <dgm:animLvl val="lvl"/>
          <dgm:resizeHandles val="exact"/>
        </dgm:presLayoutVars>
      </dgm:prSet>
      <dgm:spPr/>
    </dgm:pt>
    <dgm:pt modelId="{B2FC3575-5AD5-441A-B82B-D46AD970EC72}" type="pres">
      <dgm:prSet presAssocID="{487E14F3-D9C1-46AE-AD25-6C7B2A4070A5}" presName="gear1" presStyleLbl="node1" presStyleIdx="0" presStyleCnt="3">
        <dgm:presLayoutVars>
          <dgm:chMax val="1"/>
          <dgm:bulletEnabled val="1"/>
        </dgm:presLayoutVars>
      </dgm:prSet>
      <dgm:spPr/>
    </dgm:pt>
    <dgm:pt modelId="{1E8DA0EE-1A2B-4E56-BC32-04E9E5438773}" type="pres">
      <dgm:prSet presAssocID="{487E14F3-D9C1-46AE-AD25-6C7B2A4070A5}" presName="gear1srcNode" presStyleLbl="node1" presStyleIdx="0" presStyleCnt="3"/>
      <dgm:spPr/>
    </dgm:pt>
    <dgm:pt modelId="{D2D8E248-D79C-43C2-9CB5-6D000BB2CE1C}" type="pres">
      <dgm:prSet presAssocID="{487E14F3-D9C1-46AE-AD25-6C7B2A4070A5}" presName="gear1dstNode" presStyleLbl="node1" presStyleIdx="0" presStyleCnt="3"/>
      <dgm:spPr/>
    </dgm:pt>
    <dgm:pt modelId="{6EDF5F77-5F7E-488E-B78E-25D06CB79C9E}" type="pres">
      <dgm:prSet presAssocID="{49FAD625-D9BC-4656-8198-ED75FD5D2617}" presName="gear2" presStyleLbl="node1" presStyleIdx="1" presStyleCnt="3">
        <dgm:presLayoutVars>
          <dgm:chMax val="1"/>
          <dgm:bulletEnabled val="1"/>
        </dgm:presLayoutVars>
      </dgm:prSet>
      <dgm:spPr/>
    </dgm:pt>
    <dgm:pt modelId="{B16A791B-4D89-4758-AAFE-509D1F3452A0}" type="pres">
      <dgm:prSet presAssocID="{49FAD625-D9BC-4656-8198-ED75FD5D2617}" presName="gear2srcNode" presStyleLbl="node1" presStyleIdx="1" presStyleCnt="3"/>
      <dgm:spPr/>
    </dgm:pt>
    <dgm:pt modelId="{E680B175-D2ED-4FA6-A1D8-0142B7587889}" type="pres">
      <dgm:prSet presAssocID="{49FAD625-D9BC-4656-8198-ED75FD5D2617}" presName="gear2dstNode" presStyleLbl="node1" presStyleIdx="1" presStyleCnt="3"/>
      <dgm:spPr/>
    </dgm:pt>
    <dgm:pt modelId="{576B206F-D370-4237-AB6C-D27743B82295}" type="pres">
      <dgm:prSet presAssocID="{3F4AEEC2-D1A1-4C32-ABC9-963FA2C66EFB}" presName="gear3" presStyleLbl="node1" presStyleIdx="2" presStyleCnt="3"/>
      <dgm:spPr/>
    </dgm:pt>
    <dgm:pt modelId="{3FCBAB18-A860-45B0-97CE-A8269012AB98}" type="pres">
      <dgm:prSet presAssocID="{3F4AEEC2-D1A1-4C32-ABC9-963FA2C66EFB}" presName="gear3tx" presStyleLbl="node1" presStyleIdx="2" presStyleCnt="3">
        <dgm:presLayoutVars>
          <dgm:chMax val="1"/>
          <dgm:bulletEnabled val="1"/>
        </dgm:presLayoutVars>
      </dgm:prSet>
      <dgm:spPr/>
    </dgm:pt>
    <dgm:pt modelId="{3412738A-93FA-4428-9AA4-1A6F913A4B16}" type="pres">
      <dgm:prSet presAssocID="{3F4AEEC2-D1A1-4C32-ABC9-963FA2C66EFB}" presName="gear3srcNode" presStyleLbl="node1" presStyleIdx="2" presStyleCnt="3"/>
      <dgm:spPr/>
    </dgm:pt>
    <dgm:pt modelId="{80B777A5-AC87-43DB-9E61-D6A5370DC6D8}" type="pres">
      <dgm:prSet presAssocID="{3F4AEEC2-D1A1-4C32-ABC9-963FA2C66EFB}" presName="gear3dstNode" presStyleLbl="node1" presStyleIdx="2" presStyleCnt="3"/>
      <dgm:spPr/>
    </dgm:pt>
    <dgm:pt modelId="{2A031414-2173-4BB6-82D8-1D916D40DD23}" type="pres">
      <dgm:prSet presAssocID="{8F12A104-95F8-45B5-8777-CC6A3629AA0E}" presName="connector1" presStyleLbl="sibTrans2D1" presStyleIdx="0" presStyleCnt="3"/>
      <dgm:spPr/>
    </dgm:pt>
    <dgm:pt modelId="{56BD66B1-E81C-4A87-AC37-6F57B522B868}" type="pres">
      <dgm:prSet presAssocID="{0DFCEC1C-A6BE-447A-A5FB-F7992012B5BC}" presName="connector2" presStyleLbl="sibTrans2D1" presStyleIdx="1" presStyleCnt="3"/>
      <dgm:spPr/>
    </dgm:pt>
    <dgm:pt modelId="{25F75A66-CBE6-490F-8A77-418BFD363009}" type="pres">
      <dgm:prSet presAssocID="{35F226B9-FFA2-4ACD-B853-CA684DEAB0FC}" presName="connector3" presStyleLbl="sibTrans2D1" presStyleIdx="2" presStyleCnt="3"/>
      <dgm:spPr/>
    </dgm:pt>
  </dgm:ptLst>
  <dgm:cxnLst>
    <dgm:cxn modelId="{71446406-035B-4555-8819-F284576187A0}" type="presOf" srcId="{487E14F3-D9C1-46AE-AD25-6C7B2A4070A5}" destId="{D2D8E248-D79C-43C2-9CB5-6D000BB2CE1C}" srcOrd="2" destOrd="0" presId="urn:microsoft.com/office/officeart/2005/8/layout/gear1"/>
    <dgm:cxn modelId="{8F54D01A-7E6A-425D-AE10-F9076CDFDD9F}" type="presOf" srcId="{3F4AEEC2-D1A1-4C32-ABC9-963FA2C66EFB}" destId="{80B777A5-AC87-43DB-9E61-D6A5370DC6D8}" srcOrd="3" destOrd="0" presId="urn:microsoft.com/office/officeart/2005/8/layout/gear1"/>
    <dgm:cxn modelId="{C6D34C1F-B73E-4CA3-BC66-64EB74457841}" type="presOf" srcId="{49FAD625-D9BC-4656-8198-ED75FD5D2617}" destId="{B16A791B-4D89-4758-AAFE-509D1F3452A0}" srcOrd="1" destOrd="0" presId="urn:microsoft.com/office/officeart/2005/8/layout/gear1"/>
    <dgm:cxn modelId="{43920B24-4AC4-40F9-B66B-24C9232F95EE}" srcId="{D9D87FAE-A945-4C0D-8E86-A4D33A174F8B}" destId="{2608997E-EAC1-435F-B8D6-57149DD14A23}" srcOrd="3" destOrd="0" parTransId="{D59AEB9A-73D6-466D-9C6E-B93DFC89C04C}" sibTransId="{52C84D6A-8199-4D72-9679-FB9C2134A381}"/>
    <dgm:cxn modelId="{E955EA65-E6A4-4273-831C-B07FC9781256}" srcId="{D9D87FAE-A945-4C0D-8E86-A4D33A174F8B}" destId="{487E14F3-D9C1-46AE-AD25-6C7B2A4070A5}" srcOrd="0" destOrd="0" parTransId="{22711174-163E-45FC-BDE7-611A9082E54C}" sibTransId="{8F12A104-95F8-45B5-8777-CC6A3629AA0E}"/>
    <dgm:cxn modelId="{25B3C469-FFBE-4172-A3BF-318321EEEA59}" type="presOf" srcId="{35F226B9-FFA2-4ACD-B853-CA684DEAB0FC}" destId="{25F75A66-CBE6-490F-8A77-418BFD363009}" srcOrd="0" destOrd="0" presId="urn:microsoft.com/office/officeart/2005/8/layout/gear1"/>
    <dgm:cxn modelId="{2CFAFA76-799C-46F3-8B5A-9B63A095DB4A}" type="presOf" srcId="{3F4AEEC2-D1A1-4C32-ABC9-963FA2C66EFB}" destId="{576B206F-D370-4237-AB6C-D27743B82295}" srcOrd="0" destOrd="0" presId="urn:microsoft.com/office/officeart/2005/8/layout/gear1"/>
    <dgm:cxn modelId="{0C769878-F966-4728-AC58-5E4FCE7EF17F}" type="presOf" srcId="{D9D87FAE-A945-4C0D-8E86-A4D33A174F8B}" destId="{6C69D351-A781-4CDF-9542-731C11523569}" srcOrd="0" destOrd="0" presId="urn:microsoft.com/office/officeart/2005/8/layout/gear1"/>
    <dgm:cxn modelId="{3FB0345A-C7A1-49B3-BC34-BB682C153261}" type="presOf" srcId="{0DFCEC1C-A6BE-447A-A5FB-F7992012B5BC}" destId="{56BD66B1-E81C-4A87-AC37-6F57B522B868}" srcOrd="0" destOrd="0" presId="urn:microsoft.com/office/officeart/2005/8/layout/gear1"/>
    <dgm:cxn modelId="{ED437595-E670-4481-83CF-342266399D99}" type="presOf" srcId="{8F12A104-95F8-45B5-8777-CC6A3629AA0E}" destId="{2A031414-2173-4BB6-82D8-1D916D40DD23}" srcOrd="0" destOrd="0" presId="urn:microsoft.com/office/officeart/2005/8/layout/gear1"/>
    <dgm:cxn modelId="{E27873B2-E672-4741-9EBA-09DD1625B7B7}" srcId="{D9D87FAE-A945-4C0D-8E86-A4D33A174F8B}" destId="{3F4AEEC2-D1A1-4C32-ABC9-963FA2C66EFB}" srcOrd="2" destOrd="0" parTransId="{DA3A584C-7CCF-4665-8156-FF4EA9F8079F}" sibTransId="{35F226B9-FFA2-4ACD-B853-CA684DEAB0FC}"/>
    <dgm:cxn modelId="{A4CCB1B2-FCB7-45BA-9932-F284ED3357D4}" type="presOf" srcId="{487E14F3-D9C1-46AE-AD25-6C7B2A4070A5}" destId="{B2FC3575-5AD5-441A-B82B-D46AD970EC72}" srcOrd="0" destOrd="0" presId="urn:microsoft.com/office/officeart/2005/8/layout/gear1"/>
    <dgm:cxn modelId="{38F866BE-1C14-46F5-84E8-C7D519FF8907}" type="presOf" srcId="{3F4AEEC2-D1A1-4C32-ABC9-963FA2C66EFB}" destId="{3412738A-93FA-4428-9AA4-1A6F913A4B16}" srcOrd="2" destOrd="0" presId="urn:microsoft.com/office/officeart/2005/8/layout/gear1"/>
    <dgm:cxn modelId="{670736C5-9759-4B3D-982E-DB9BD7F3D300}" srcId="{D9D87FAE-A945-4C0D-8E86-A4D33A174F8B}" destId="{49FAD625-D9BC-4656-8198-ED75FD5D2617}" srcOrd="1" destOrd="0" parTransId="{47805F5A-6782-46E3-8159-C0B79B186B22}" sibTransId="{0DFCEC1C-A6BE-447A-A5FB-F7992012B5BC}"/>
    <dgm:cxn modelId="{9AF5C1CE-606E-49FD-AC2A-2EA7FA5F722D}" type="presOf" srcId="{487E14F3-D9C1-46AE-AD25-6C7B2A4070A5}" destId="{1E8DA0EE-1A2B-4E56-BC32-04E9E5438773}" srcOrd="1" destOrd="0" presId="urn:microsoft.com/office/officeart/2005/8/layout/gear1"/>
    <dgm:cxn modelId="{8601EFD6-4238-41FF-9472-29DBC7542E9D}" type="presOf" srcId="{3F4AEEC2-D1A1-4C32-ABC9-963FA2C66EFB}" destId="{3FCBAB18-A860-45B0-97CE-A8269012AB98}" srcOrd="1" destOrd="0" presId="urn:microsoft.com/office/officeart/2005/8/layout/gear1"/>
    <dgm:cxn modelId="{895E01DA-8EA3-477E-9E62-DA8E88FE64F6}" type="presOf" srcId="{49FAD625-D9BC-4656-8198-ED75FD5D2617}" destId="{E680B175-D2ED-4FA6-A1D8-0142B7587889}" srcOrd="2" destOrd="0" presId="urn:microsoft.com/office/officeart/2005/8/layout/gear1"/>
    <dgm:cxn modelId="{3BCC36DB-B1BB-4B39-B202-D174261AD86C}" type="presOf" srcId="{49FAD625-D9BC-4656-8198-ED75FD5D2617}" destId="{6EDF5F77-5F7E-488E-B78E-25D06CB79C9E}" srcOrd="0" destOrd="0" presId="urn:microsoft.com/office/officeart/2005/8/layout/gear1"/>
    <dgm:cxn modelId="{36838909-2FA0-46CB-91CB-B7D15380C2C5}" type="presParOf" srcId="{6C69D351-A781-4CDF-9542-731C11523569}" destId="{B2FC3575-5AD5-441A-B82B-D46AD970EC72}" srcOrd="0" destOrd="0" presId="urn:microsoft.com/office/officeart/2005/8/layout/gear1"/>
    <dgm:cxn modelId="{F56AD28A-F5EF-4542-8AA1-2C439C9A0F3F}" type="presParOf" srcId="{6C69D351-A781-4CDF-9542-731C11523569}" destId="{1E8DA0EE-1A2B-4E56-BC32-04E9E5438773}" srcOrd="1" destOrd="0" presId="urn:microsoft.com/office/officeart/2005/8/layout/gear1"/>
    <dgm:cxn modelId="{F428A68D-1344-43FB-8323-795802633F5D}" type="presParOf" srcId="{6C69D351-A781-4CDF-9542-731C11523569}" destId="{D2D8E248-D79C-43C2-9CB5-6D000BB2CE1C}" srcOrd="2" destOrd="0" presId="urn:microsoft.com/office/officeart/2005/8/layout/gear1"/>
    <dgm:cxn modelId="{91F469C7-6599-49F9-A9A2-57AEFE420651}" type="presParOf" srcId="{6C69D351-A781-4CDF-9542-731C11523569}" destId="{6EDF5F77-5F7E-488E-B78E-25D06CB79C9E}" srcOrd="3" destOrd="0" presId="urn:microsoft.com/office/officeart/2005/8/layout/gear1"/>
    <dgm:cxn modelId="{49969152-CAEE-49E6-A27B-48CAFC05325A}" type="presParOf" srcId="{6C69D351-A781-4CDF-9542-731C11523569}" destId="{B16A791B-4D89-4758-AAFE-509D1F3452A0}" srcOrd="4" destOrd="0" presId="urn:microsoft.com/office/officeart/2005/8/layout/gear1"/>
    <dgm:cxn modelId="{26FEF502-325E-4DEB-B590-88EA51D3C054}" type="presParOf" srcId="{6C69D351-A781-4CDF-9542-731C11523569}" destId="{E680B175-D2ED-4FA6-A1D8-0142B7587889}" srcOrd="5" destOrd="0" presId="urn:microsoft.com/office/officeart/2005/8/layout/gear1"/>
    <dgm:cxn modelId="{128883FF-E185-4BA8-8E7D-DEDF4F4760E9}" type="presParOf" srcId="{6C69D351-A781-4CDF-9542-731C11523569}" destId="{576B206F-D370-4237-AB6C-D27743B82295}" srcOrd="6" destOrd="0" presId="urn:microsoft.com/office/officeart/2005/8/layout/gear1"/>
    <dgm:cxn modelId="{1CA3E198-D201-410D-B2C3-6D1800B73ABA}" type="presParOf" srcId="{6C69D351-A781-4CDF-9542-731C11523569}" destId="{3FCBAB18-A860-45B0-97CE-A8269012AB98}" srcOrd="7" destOrd="0" presId="urn:microsoft.com/office/officeart/2005/8/layout/gear1"/>
    <dgm:cxn modelId="{E5D2B50F-DA99-452B-9229-60358EE86359}" type="presParOf" srcId="{6C69D351-A781-4CDF-9542-731C11523569}" destId="{3412738A-93FA-4428-9AA4-1A6F913A4B16}" srcOrd="8" destOrd="0" presId="urn:microsoft.com/office/officeart/2005/8/layout/gear1"/>
    <dgm:cxn modelId="{62ED8BED-B587-48F8-88C5-B2B19709CCB3}" type="presParOf" srcId="{6C69D351-A781-4CDF-9542-731C11523569}" destId="{80B777A5-AC87-43DB-9E61-D6A5370DC6D8}" srcOrd="9" destOrd="0" presId="urn:microsoft.com/office/officeart/2005/8/layout/gear1"/>
    <dgm:cxn modelId="{5AB6EDED-FD52-4319-8AD8-847897FA1A8E}" type="presParOf" srcId="{6C69D351-A781-4CDF-9542-731C11523569}" destId="{2A031414-2173-4BB6-82D8-1D916D40DD23}" srcOrd="10" destOrd="0" presId="urn:microsoft.com/office/officeart/2005/8/layout/gear1"/>
    <dgm:cxn modelId="{3D537758-F241-4B4F-8612-2C7D98DCA704}" type="presParOf" srcId="{6C69D351-A781-4CDF-9542-731C11523569}" destId="{56BD66B1-E81C-4A87-AC37-6F57B522B868}" srcOrd="11" destOrd="0" presId="urn:microsoft.com/office/officeart/2005/8/layout/gear1"/>
    <dgm:cxn modelId="{522006F8-DE5F-4283-8719-FD367942263A}" type="presParOf" srcId="{6C69D351-A781-4CDF-9542-731C11523569}" destId="{25F75A66-CBE6-490F-8A77-418BFD36300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87FAE-A945-4C0D-8E86-A4D33A174F8B}" type="doc">
      <dgm:prSet loTypeId="urn:microsoft.com/office/officeart/2005/8/layout/gear1" loCatId="relationship" qsTypeId="urn:microsoft.com/office/officeart/2005/8/quickstyle/simple1" qsCatId="simple" csTypeId="urn:microsoft.com/office/officeart/2005/8/colors/accent1_2" csCatId="accent1" phldr="1"/>
      <dgm:spPr/>
    </dgm:pt>
    <dgm:pt modelId="{487E14F3-D9C1-46AE-AD25-6C7B2A4070A5}">
      <dgm:prSet phldrT="[Text]" custT="1"/>
      <dgm:spPr/>
      <dgm:t>
        <a:bodyPr/>
        <a:lstStyle/>
        <a:p>
          <a:pPr>
            <a:buFont typeface="Symbol" panose="05050102010706020507" pitchFamily="18" charset="2"/>
            <a:buChar char=""/>
          </a:pPr>
          <a:r>
            <a:rPr lang="sv-SE" sz="1100">
              <a:effectLst/>
              <a:latin typeface="Aptos" panose="020B0004020202020204" pitchFamily="34" charset="0"/>
              <a:ea typeface="Aptos" panose="020B0004020202020204" pitchFamily="34" charset="0"/>
              <a:cs typeface="Times New Roman" panose="02020603050405020304" pitchFamily="18" charset="0"/>
            </a:rPr>
            <a:t>Instruktioner till modellen/träning av AI</a:t>
          </a:r>
          <a:endParaRPr lang="sv-SE" sz="1100"/>
        </a:p>
      </dgm:t>
    </dgm:pt>
    <dgm:pt modelId="{22711174-163E-45FC-BDE7-611A9082E54C}" type="parTrans" cxnId="{E955EA65-E6A4-4273-831C-B07FC9781256}">
      <dgm:prSet/>
      <dgm:spPr/>
      <dgm:t>
        <a:bodyPr/>
        <a:lstStyle/>
        <a:p>
          <a:endParaRPr lang="sv-SE"/>
        </a:p>
      </dgm:t>
    </dgm:pt>
    <dgm:pt modelId="{8F12A104-95F8-45B5-8777-CC6A3629AA0E}" type="sibTrans" cxnId="{E955EA65-E6A4-4273-831C-B07FC9781256}">
      <dgm:prSet/>
      <dgm:spPr/>
      <dgm:t>
        <a:bodyPr/>
        <a:lstStyle/>
        <a:p>
          <a:endParaRPr lang="sv-SE"/>
        </a:p>
      </dgm:t>
    </dgm:pt>
    <dgm:pt modelId="{3F4AEEC2-D1A1-4C32-ABC9-963FA2C66EFB}">
      <dgm:prSet phldrT="[Text]"/>
      <dgm:spPr/>
      <dgm:t>
        <a:bodyPr/>
        <a:lstStyle/>
        <a:p>
          <a:pPr>
            <a:buFont typeface="Symbol" panose="05050102010706020507" pitchFamily="18" charset="2"/>
            <a:buChar char=""/>
          </a:pPr>
          <a:r>
            <a:rPr lang="sv-SE">
              <a:effectLst/>
              <a:latin typeface="Aptos" panose="020B0004020202020204" pitchFamily="34" charset="0"/>
              <a:ea typeface="Aptos" panose="020B0004020202020204" pitchFamily="34" charset="0"/>
              <a:cs typeface="Times New Roman" panose="02020603050405020304" pitchFamily="18" charset="0"/>
            </a:rPr>
            <a:t>Genomarbetad och förberedd data (strukturerad, homogeniserad)</a:t>
          </a:r>
          <a:endParaRPr lang="sv-SE"/>
        </a:p>
      </dgm:t>
    </dgm:pt>
    <dgm:pt modelId="{DA3A584C-7CCF-4665-8156-FF4EA9F8079F}" type="parTrans" cxnId="{E27873B2-E672-4741-9EBA-09DD1625B7B7}">
      <dgm:prSet/>
      <dgm:spPr/>
      <dgm:t>
        <a:bodyPr/>
        <a:lstStyle/>
        <a:p>
          <a:endParaRPr lang="sv-SE"/>
        </a:p>
      </dgm:t>
    </dgm:pt>
    <dgm:pt modelId="{35F226B9-FFA2-4ACD-B853-CA684DEAB0FC}" type="sibTrans" cxnId="{E27873B2-E672-4741-9EBA-09DD1625B7B7}">
      <dgm:prSet/>
      <dgm:spPr/>
      <dgm:t>
        <a:bodyPr/>
        <a:lstStyle/>
        <a:p>
          <a:endParaRPr lang="sv-SE"/>
        </a:p>
      </dgm:t>
    </dgm:pt>
    <dgm:pt modelId="{2608997E-EAC1-435F-B8D6-57149DD14A23}">
      <dgm:prSet phldrT="[Text]"/>
      <dgm:spPr/>
      <dgm:t>
        <a:bodyPr/>
        <a:lstStyle/>
        <a:p>
          <a:pPr>
            <a:buFont typeface="Symbol" panose="05050102010706020507" pitchFamily="18" charset="2"/>
            <a:buChar char=""/>
          </a:pPr>
          <a:r>
            <a:rPr lang="sv-SE">
              <a:effectLst/>
              <a:latin typeface="Aptos" panose="020B0004020202020204" pitchFamily="34" charset="0"/>
              <a:ea typeface="Aptos" panose="020B0004020202020204" pitchFamily="34" charset="0"/>
              <a:cs typeface="Times New Roman" panose="02020603050405020304" pitchFamily="18" charset="0"/>
            </a:rPr>
            <a:t>Presentation av resultatet</a:t>
          </a:r>
          <a:endParaRPr lang="sv-SE"/>
        </a:p>
      </dgm:t>
    </dgm:pt>
    <dgm:pt modelId="{D59AEB9A-73D6-466D-9C6E-B93DFC89C04C}" type="parTrans" cxnId="{43920B24-4AC4-40F9-B66B-24C9232F95EE}">
      <dgm:prSet/>
      <dgm:spPr/>
      <dgm:t>
        <a:bodyPr/>
        <a:lstStyle/>
        <a:p>
          <a:endParaRPr lang="sv-SE"/>
        </a:p>
      </dgm:t>
    </dgm:pt>
    <dgm:pt modelId="{52C84D6A-8199-4D72-9679-FB9C2134A381}" type="sibTrans" cxnId="{43920B24-4AC4-40F9-B66B-24C9232F95EE}">
      <dgm:prSet/>
      <dgm:spPr/>
      <dgm:t>
        <a:bodyPr/>
        <a:lstStyle/>
        <a:p>
          <a:endParaRPr lang="sv-SE"/>
        </a:p>
      </dgm:t>
    </dgm:pt>
    <dgm:pt modelId="{6C69D351-A781-4CDF-9542-731C11523569}" type="pres">
      <dgm:prSet presAssocID="{D9D87FAE-A945-4C0D-8E86-A4D33A174F8B}" presName="composite" presStyleCnt="0">
        <dgm:presLayoutVars>
          <dgm:chMax val="3"/>
          <dgm:animLvl val="lvl"/>
          <dgm:resizeHandles val="exact"/>
        </dgm:presLayoutVars>
      </dgm:prSet>
      <dgm:spPr/>
    </dgm:pt>
    <dgm:pt modelId="{B2FC3575-5AD5-441A-B82B-D46AD970EC72}" type="pres">
      <dgm:prSet presAssocID="{487E14F3-D9C1-46AE-AD25-6C7B2A4070A5}" presName="gear1" presStyleLbl="node1" presStyleIdx="0" presStyleCnt="3">
        <dgm:presLayoutVars>
          <dgm:chMax val="1"/>
          <dgm:bulletEnabled val="1"/>
        </dgm:presLayoutVars>
      </dgm:prSet>
      <dgm:spPr/>
    </dgm:pt>
    <dgm:pt modelId="{1E8DA0EE-1A2B-4E56-BC32-04E9E5438773}" type="pres">
      <dgm:prSet presAssocID="{487E14F3-D9C1-46AE-AD25-6C7B2A4070A5}" presName="gear1srcNode" presStyleLbl="node1" presStyleIdx="0" presStyleCnt="3"/>
      <dgm:spPr/>
    </dgm:pt>
    <dgm:pt modelId="{D2D8E248-D79C-43C2-9CB5-6D000BB2CE1C}" type="pres">
      <dgm:prSet presAssocID="{487E14F3-D9C1-46AE-AD25-6C7B2A4070A5}" presName="gear1dstNode" presStyleLbl="node1" presStyleIdx="0" presStyleCnt="3"/>
      <dgm:spPr/>
    </dgm:pt>
    <dgm:pt modelId="{B67A019E-91C7-4A6B-8334-089787715A87}" type="pres">
      <dgm:prSet presAssocID="{3F4AEEC2-D1A1-4C32-ABC9-963FA2C66EFB}" presName="gear2" presStyleLbl="node1" presStyleIdx="1" presStyleCnt="3">
        <dgm:presLayoutVars>
          <dgm:chMax val="1"/>
          <dgm:bulletEnabled val="1"/>
        </dgm:presLayoutVars>
      </dgm:prSet>
      <dgm:spPr/>
    </dgm:pt>
    <dgm:pt modelId="{5D41B834-9F45-41BF-BBB7-0310CB8EE70B}" type="pres">
      <dgm:prSet presAssocID="{3F4AEEC2-D1A1-4C32-ABC9-963FA2C66EFB}" presName="gear2srcNode" presStyleLbl="node1" presStyleIdx="1" presStyleCnt="3"/>
      <dgm:spPr/>
    </dgm:pt>
    <dgm:pt modelId="{279AF2DC-EE5B-472E-B088-EA812C532419}" type="pres">
      <dgm:prSet presAssocID="{3F4AEEC2-D1A1-4C32-ABC9-963FA2C66EFB}" presName="gear2dstNode" presStyleLbl="node1" presStyleIdx="1" presStyleCnt="3"/>
      <dgm:spPr/>
    </dgm:pt>
    <dgm:pt modelId="{BADA72CA-7006-4AE0-A7BA-C67598232078}" type="pres">
      <dgm:prSet presAssocID="{2608997E-EAC1-435F-B8D6-57149DD14A23}" presName="gear3" presStyleLbl="node1" presStyleIdx="2" presStyleCnt="3"/>
      <dgm:spPr/>
    </dgm:pt>
    <dgm:pt modelId="{A6B7C20A-9EFC-4E3E-A62D-95C8D0BBC4A5}" type="pres">
      <dgm:prSet presAssocID="{2608997E-EAC1-435F-B8D6-57149DD14A23}" presName="gear3tx" presStyleLbl="node1" presStyleIdx="2" presStyleCnt="3">
        <dgm:presLayoutVars>
          <dgm:chMax val="1"/>
          <dgm:bulletEnabled val="1"/>
        </dgm:presLayoutVars>
      </dgm:prSet>
      <dgm:spPr/>
    </dgm:pt>
    <dgm:pt modelId="{E5F2339B-5173-46D1-99AF-2E1112A49727}" type="pres">
      <dgm:prSet presAssocID="{2608997E-EAC1-435F-B8D6-57149DD14A23}" presName="gear3srcNode" presStyleLbl="node1" presStyleIdx="2" presStyleCnt="3"/>
      <dgm:spPr/>
    </dgm:pt>
    <dgm:pt modelId="{9F05A839-A6EC-4874-B923-B27CB7257B55}" type="pres">
      <dgm:prSet presAssocID="{2608997E-EAC1-435F-B8D6-57149DD14A23}" presName="gear3dstNode" presStyleLbl="node1" presStyleIdx="2" presStyleCnt="3"/>
      <dgm:spPr/>
    </dgm:pt>
    <dgm:pt modelId="{2A031414-2173-4BB6-82D8-1D916D40DD23}" type="pres">
      <dgm:prSet presAssocID="{8F12A104-95F8-45B5-8777-CC6A3629AA0E}" presName="connector1" presStyleLbl="sibTrans2D1" presStyleIdx="0" presStyleCnt="3"/>
      <dgm:spPr/>
    </dgm:pt>
    <dgm:pt modelId="{4FA0954B-FBAE-4FFD-983F-5BC49873FF65}" type="pres">
      <dgm:prSet presAssocID="{35F226B9-FFA2-4ACD-B853-CA684DEAB0FC}" presName="connector2" presStyleLbl="sibTrans2D1" presStyleIdx="1" presStyleCnt="3"/>
      <dgm:spPr/>
    </dgm:pt>
    <dgm:pt modelId="{4345C316-1475-4319-B55C-F472B9D3883D}" type="pres">
      <dgm:prSet presAssocID="{52C84D6A-8199-4D72-9679-FB9C2134A381}" presName="connector3" presStyleLbl="sibTrans2D1" presStyleIdx="2" presStyleCnt="3"/>
      <dgm:spPr/>
    </dgm:pt>
  </dgm:ptLst>
  <dgm:cxnLst>
    <dgm:cxn modelId="{C1292F06-B4C4-442A-B8C3-75E825352305}" type="presOf" srcId="{2608997E-EAC1-435F-B8D6-57149DD14A23}" destId="{BADA72CA-7006-4AE0-A7BA-C67598232078}" srcOrd="0" destOrd="0" presId="urn:microsoft.com/office/officeart/2005/8/layout/gear1"/>
    <dgm:cxn modelId="{71446406-035B-4555-8819-F284576187A0}" type="presOf" srcId="{487E14F3-D9C1-46AE-AD25-6C7B2A4070A5}" destId="{D2D8E248-D79C-43C2-9CB5-6D000BB2CE1C}" srcOrd="2" destOrd="0" presId="urn:microsoft.com/office/officeart/2005/8/layout/gear1"/>
    <dgm:cxn modelId="{43920B24-4AC4-40F9-B66B-24C9232F95EE}" srcId="{D9D87FAE-A945-4C0D-8E86-A4D33A174F8B}" destId="{2608997E-EAC1-435F-B8D6-57149DD14A23}" srcOrd="2" destOrd="0" parTransId="{D59AEB9A-73D6-466D-9C6E-B93DFC89C04C}" sibTransId="{52C84D6A-8199-4D72-9679-FB9C2134A381}"/>
    <dgm:cxn modelId="{4E491D2D-0580-4A38-8B9D-14FA65353BE9}" type="presOf" srcId="{35F226B9-FFA2-4ACD-B853-CA684DEAB0FC}" destId="{4FA0954B-FBAE-4FFD-983F-5BC49873FF65}" srcOrd="0" destOrd="0" presId="urn:microsoft.com/office/officeart/2005/8/layout/gear1"/>
    <dgm:cxn modelId="{15DCD42E-801E-4CFB-8909-FF07104E7D4F}" type="presOf" srcId="{2608997E-EAC1-435F-B8D6-57149DD14A23}" destId="{E5F2339B-5173-46D1-99AF-2E1112A49727}" srcOrd="2" destOrd="0" presId="urn:microsoft.com/office/officeart/2005/8/layout/gear1"/>
    <dgm:cxn modelId="{E955EA65-E6A4-4273-831C-B07FC9781256}" srcId="{D9D87FAE-A945-4C0D-8E86-A4D33A174F8B}" destId="{487E14F3-D9C1-46AE-AD25-6C7B2A4070A5}" srcOrd="0" destOrd="0" parTransId="{22711174-163E-45FC-BDE7-611A9082E54C}" sibTransId="{8F12A104-95F8-45B5-8777-CC6A3629AA0E}"/>
    <dgm:cxn modelId="{73321670-67AA-4005-B755-E861FB9B62ED}" type="presOf" srcId="{3F4AEEC2-D1A1-4C32-ABC9-963FA2C66EFB}" destId="{B67A019E-91C7-4A6B-8334-089787715A87}" srcOrd="0" destOrd="0" presId="urn:microsoft.com/office/officeart/2005/8/layout/gear1"/>
    <dgm:cxn modelId="{ACB38354-7A86-4236-8202-13B09E5F76E4}" type="presOf" srcId="{2608997E-EAC1-435F-B8D6-57149DD14A23}" destId="{A6B7C20A-9EFC-4E3E-A62D-95C8D0BBC4A5}" srcOrd="1" destOrd="0" presId="urn:microsoft.com/office/officeart/2005/8/layout/gear1"/>
    <dgm:cxn modelId="{0C769878-F966-4728-AC58-5E4FCE7EF17F}" type="presOf" srcId="{D9D87FAE-A945-4C0D-8E86-A4D33A174F8B}" destId="{6C69D351-A781-4CDF-9542-731C11523569}" srcOrd="0" destOrd="0" presId="urn:microsoft.com/office/officeart/2005/8/layout/gear1"/>
    <dgm:cxn modelId="{BBED428A-4BE8-43E1-B48C-024DB21D26F8}" type="presOf" srcId="{3F4AEEC2-D1A1-4C32-ABC9-963FA2C66EFB}" destId="{279AF2DC-EE5B-472E-B088-EA812C532419}" srcOrd="2" destOrd="0" presId="urn:microsoft.com/office/officeart/2005/8/layout/gear1"/>
    <dgm:cxn modelId="{ED437595-E670-4481-83CF-342266399D99}" type="presOf" srcId="{8F12A104-95F8-45B5-8777-CC6A3629AA0E}" destId="{2A031414-2173-4BB6-82D8-1D916D40DD23}" srcOrd="0" destOrd="0" presId="urn:microsoft.com/office/officeart/2005/8/layout/gear1"/>
    <dgm:cxn modelId="{5EE16BAA-6DBC-4370-9DC5-30DCAF155610}" type="presOf" srcId="{52C84D6A-8199-4D72-9679-FB9C2134A381}" destId="{4345C316-1475-4319-B55C-F472B9D3883D}" srcOrd="0" destOrd="0" presId="urn:microsoft.com/office/officeart/2005/8/layout/gear1"/>
    <dgm:cxn modelId="{E27873B2-E672-4741-9EBA-09DD1625B7B7}" srcId="{D9D87FAE-A945-4C0D-8E86-A4D33A174F8B}" destId="{3F4AEEC2-D1A1-4C32-ABC9-963FA2C66EFB}" srcOrd="1" destOrd="0" parTransId="{DA3A584C-7CCF-4665-8156-FF4EA9F8079F}" sibTransId="{35F226B9-FFA2-4ACD-B853-CA684DEAB0FC}"/>
    <dgm:cxn modelId="{A4CCB1B2-FCB7-45BA-9932-F284ED3357D4}" type="presOf" srcId="{487E14F3-D9C1-46AE-AD25-6C7B2A4070A5}" destId="{B2FC3575-5AD5-441A-B82B-D46AD970EC72}" srcOrd="0" destOrd="0" presId="urn:microsoft.com/office/officeart/2005/8/layout/gear1"/>
    <dgm:cxn modelId="{86AABDC5-8768-40BC-A24A-0FD5FEA5C485}" type="presOf" srcId="{2608997E-EAC1-435F-B8D6-57149DD14A23}" destId="{9F05A839-A6EC-4874-B923-B27CB7257B55}" srcOrd="3" destOrd="0" presId="urn:microsoft.com/office/officeart/2005/8/layout/gear1"/>
    <dgm:cxn modelId="{9AF5C1CE-606E-49FD-AC2A-2EA7FA5F722D}" type="presOf" srcId="{487E14F3-D9C1-46AE-AD25-6C7B2A4070A5}" destId="{1E8DA0EE-1A2B-4E56-BC32-04E9E5438773}" srcOrd="1" destOrd="0" presId="urn:microsoft.com/office/officeart/2005/8/layout/gear1"/>
    <dgm:cxn modelId="{06380EF9-4F58-409B-9E3B-9C8A5C80CB5A}" type="presOf" srcId="{3F4AEEC2-D1A1-4C32-ABC9-963FA2C66EFB}" destId="{5D41B834-9F45-41BF-BBB7-0310CB8EE70B}" srcOrd="1" destOrd="0" presId="urn:microsoft.com/office/officeart/2005/8/layout/gear1"/>
    <dgm:cxn modelId="{36838909-2FA0-46CB-91CB-B7D15380C2C5}" type="presParOf" srcId="{6C69D351-A781-4CDF-9542-731C11523569}" destId="{B2FC3575-5AD5-441A-B82B-D46AD970EC72}" srcOrd="0" destOrd="0" presId="urn:microsoft.com/office/officeart/2005/8/layout/gear1"/>
    <dgm:cxn modelId="{F56AD28A-F5EF-4542-8AA1-2C439C9A0F3F}" type="presParOf" srcId="{6C69D351-A781-4CDF-9542-731C11523569}" destId="{1E8DA0EE-1A2B-4E56-BC32-04E9E5438773}" srcOrd="1" destOrd="0" presId="urn:microsoft.com/office/officeart/2005/8/layout/gear1"/>
    <dgm:cxn modelId="{F428A68D-1344-43FB-8323-795802633F5D}" type="presParOf" srcId="{6C69D351-A781-4CDF-9542-731C11523569}" destId="{D2D8E248-D79C-43C2-9CB5-6D000BB2CE1C}" srcOrd="2" destOrd="0" presId="urn:microsoft.com/office/officeart/2005/8/layout/gear1"/>
    <dgm:cxn modelId="{EFE0710D-AD81-4D4A-80BA-582886482295}" type="presParOf" srcId="{6C69D351-A781-4CDF-9542-731C11523569}" destId="{B67A019E-91C7-4A6B-8334-089787715A87}" srcOrd="3" destOrd="0" presId="urn:microsoft.com/office/officeart/2005/8/layout/gear1"/>
    <dgm:cxn modelId="{611581C1-91F9-467D-A582-C355D21298EC}" type="presParOf" srcId="{6C69D351-A781-4CDF-9542-731C11523569}" destId="{5D41B834-9F45-41BF-BBB7-0310CB8EE70B}" srcOrd="4" destOrd="0" presId="urn:microsoft.com/office/officeart/2005/8/layout/gear1"/>
    <dgm:cxn modelId="{4F93AB31-567B-4870-8CAF-04BF6768CC02}" type="presParOf" srcId="{6C69D351-A781-4CDF-9542-731C11523569}" destId="{279AF2DC-EE5B-472E-B088-EA812C532419}" srcOrd="5" destOrd="0" presId="urn:microsoft.com/office/officeart/2005/8/layout/gear1"/>
    <dgm:cxn modelId="{E10CCA85-2A74-4760-AC9A-894CFBA276B8}" type="presParOf" srcId="{6C69D351-A781-4CDF-9542-731C11523569}" destId="{BADA72CA-7006-4AE0-A7BA-C67598232078}" srcOrd="6" destOrd="0" presId="urn:microsoft.com/office/officeart/2005/8/layout/gear1"/>
    <dgm:cxn modelId="{B04A9F4B-2546-4B29-A679-B66AA1FCDD58}" type="presParOf" srcId="{6C69D351-A781-4CDF-9542-731C11523569}" destId="{A6B7C20A-9EFC-4E3E-A62D-95C8D0BBC4A5}" srcOrd="7" destOrd="0" presId="urn:microsoft.com/office/officeart/2005/8/layout/gear1"/>
    <dgm:cxn modelId="{DEE22ACB-9BC3-41C0-A6C7-32732F7CDCF2}" type="presParOf" srcId="{6C69D351-A781-4CDF-9542-731C11523569}" destId="{E5F2339B-5173-46D1-99AF-2E1112A49727}" srcOrd="8" destOrd="0" presId="urn:microsoft.com/office/officeart/2005/8/layout/gear1"/>
    <dgm:cxn modelId="{18D93B12-7308-40DE-8564-BDD301C2A682}" type="presParOf" srcId="{6C69D351-A781-4CDF-9542-731C11523569}" destId="{9F05A839-A6EC-4874-B923-B27CB7257B55}" srcOrd="9" destOrd="0" presId="urn:microsoft.com/office/officeart/2005/8/layout/gear1"/>
    <dgm:cxn modelId="{5AB6EDED-FD52-4319-8AD8-847897FA1A8E}" type="presParOf" srcId="{6C69D351-A781-4CDF-9542-731C11523569}" destId="{2A031414-2173-4BB6-82D8-1D916D40DD23}" srcOrd="10" destOrd="0" presId="urn:microsoft.com/office/officeart/2005/8/layout/gear1"/>
    <dgm:cxn modelId="{A9317CAF-8420-46E7-9A91-C2670E3A031F}" type="presParOf" srcId="{6C69D351-A781-4CDF-9542-731C11523569}" destId="{4FA0954B-FBAE-4FFD-983F-5BC49873FF65}" srcOrd="11" destOrd="0" presId="urn:microsoft.com/office/officeart/2005/8/layout/gear1"/>
    <dgm:cxn modelId="{14C1B4D7-AC8B-4200-B76E-F6B2F77B33BF}" type="presParOf" srcId="{6C69D351-A781-4CDF-9542-731C11523569}" destId="{4345C316-1475-4319-B55C-F472B9D3883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3575-5AD5-441A-B82B-D46AD970EC72}">
      <dsp:nvSpPr>
        <dsp:cNvPr id="0" name=""/>
        <dsp:cNvSpPr/>
      </dsp:nvSpPr>
      <dsp:spPr>
        <a:xfrm>
          <a:off x="2731603" y="1958458"/>
          <a:ext cx="2393672" cy="239367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sv-SE" sz="1400" kern="1200">
              <a:effectLst/>
              <a:latin typeface="Aptos" panose="020B0004020202020204" pitchFamily="34" charset="0"/>
              <a:ea typeface="Aptos" panose="020B0004020202020204" pitchFamily="34" charset="0"/>
              <a:cs typeface="Times New Roman" panose="02020603050405020304" pitchFamily="18" charset="0"/>
            </a:rPr>
            <a:t>Instruktioner till modellen/träning av AI</a:t>
          </a:r>
          <a:endParaRPr lang="sv-SE" sz="1400" kern="1200"/>
        </a:p>
      </dsp:txBody>
      <dsp:txXfrm>
        <a:off x="3212838" y="2519164"/>
        <a:ext cx="1431202" cy="1230397"/>
      </dsp:txXfrm>
    </dsp:sp>
    <dsp:sp modelId="{B67A019E-91C7-4A6B-8334-089787715A87}">
      <dsp:nvSpPr>
        <dsp:cNvPr id="0" name=""/>
        <dsp:cNvSpPr/>
      </dsp:nvSpPr>
      <dsp:spPr>
        <a:xfrm>
          <a:off x="1338922" y="1392681"/>
          <a:ext cx="1740852" cy="174085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sv-SE" sz="1000" kern="1200">
              <a:effectLst/>
              <a:latin typeface="Aptos" panose="020B0004020202020204" pitchFamily="34" charset="0"/>
              <a:ea typeface="Aptos" panose="020B0004020202020204" pitchFamily="34" charset="0"/>
              <a:cs typeface="Times New Roman" panose="02020603050405020304" pitchFamily="18" charset="0"/>
            </a:rPr>
            <a:t>Genomarbetad och förberedd data (strukturerad)</a:t>
          </a:r>
          <a:endParaRPr lang="sv-SE" sz="1000" kern="1200"/>
        </a:p>
      </dsp:txBody>
      <dsp:txXfrm>
        <a:off x="1777187" y="1833595"/>
        <a:ext cx="864322" cy="859024"/>
      </dsp:txXfrm>
    </dsp:sp>
    <dsp:sp modelId="{BADA72CA-7006-4AE0-A7BA-C67598232078}">
      <dsp:nvSpPr>
        <dsp:cNvPr id="0" name=""/>
        <dsp:cNvSpPr/>
      </dsp:nvSpPr>
      <dsp:spPr>
        <a:xfrm rot="20700000">
          <a:off x="2313977" y="191671"/>
          <a:ext cx="1705680" cy="170568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sv-SE" sz="1300" kern="1200">
              <a:effectLst/>
              <a:latin typeface="Aptos" panose="020B0004020202020204" pitchFamily="34" charset="0"/>
              <a:ea typeface="Aptos" panose="020B0004020202020204" pitchFamily="34" charset="0"/>
              <a:cs typeface="Times New Roman" panose="02020603050405020304" pitchFamily="18" charset="0"/>
            </a:rPr>
            <a:t>Presentation av resultatet</a:t>
          </a:r>
          <a:endParaRPr lang="sv-SE" sz="1300" kern="1200"/>
        </a:p>
      </dsp:txBody>
      <dsp:txXfrm rot="-20700000">
        <a:off x="2688082" y="565777"/>
        <a:ext cx="957468" cy="957468"/>
      </dsp:txXfrm>
    </dsp:sp>
    <dsp:sp modelId="{2A031414-2173-4BB6-82D8-1D916D40DD23}">
      <dsp:nvSpPr>
        <dsp:cNvPr id="0" name=""/>
        <dsp:cNvSpPr/>
      </dsp:nvSpPr>
      <dsp:spPr>
        <a:xfrm>
          <a:off x="2549279" y="1596272"/>
          <a:ext cx="3063900" cy="3063900"/>
        </a:xfrm>
        <a:prstGeom prst="circularArrow">
          <a:avLst>
            <a:gd name="adj1" fmla="val 4688"/>
            <a:gd name="adj2" fmla="val 299029"/>
            <a:gd name="adj3" fmla="val 2519854"/>
            <a:gd name="adj4" fmla="val 1585335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0954B-FBAE-4FFD-983F-5BC49873FF65}">
      <dsp:nvSpPr>
        <dsp:cNvPr id="0" name=""/>
        <dsp:cNvSpPr/>
      </dsp:nvSpPr>
      <dsp:spPr>
        <a:xfrm>
          <a:off x="1030620" y="1006819"/>
          <a:ext cx="2226115" cy="22261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45C316-1475-4319-B55C-F472B9D3883D}">
      <dsp:nvSpPr>
        <dsp:cNvPr id="0" name=""/>
        <dsp:cNvSpPr/>
      </dsp:nvSpPr>
      <dsp:spPr>
        <a:xfrm>
          <a:off x="1919435" y="-182613"/>
          <a:ext cx="2400200" cy="24002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3575-5AD5-441A-B82B-D46AD970EC72}">
      <dsp:nvSpPr>
        <dsp:cNvPr id="0" name=""/>
        <dsp:cNvSpPr/>
      </dsp:nvSpPr>
      <dsp:spPr>
        <a:xfrm>
          <a:off x="2731603" y="1958458"/>
          <a:ext cx="2393672" cy="239367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sv-SE" sz="1400" kern="1200">
              <a:effectLst/>
              <a:latin typeface="Aptos" panose="020B0004020202020204" pitchFamily="34" charset="0"/>
              <a:ea typeface="Aptos" panose="020B0004020202020204" pitchFamily="34" charset="0"/>
              <a:cs typeface="Times New Roman" panose="02020603050405020304" pitchFamily="18" charset="0"/>
            </a:rPr>
            <a:t>Genomarbetad och förberedd data (strukturerad)</a:t>
          </a:r>
          <a:endParaRPr lang="sv-SE" sz="1400" kern="1200"/>
        </a:p>
      </dsp:txBody>
      <dsp:txXfrm>
        <a:off x="3212838" y="2519164"/>
        <a:ext cx="1431202" cy="1230397"/>
      </dsp:txXfrm>
    </dsp:sp>
    <dsp:sp modelId="{6EDF5F77-5F7E-488E-B78E-25D06CB79C9E}">
      <dsp:nvSpPr>
        <dsp:cNvPr id="0" name=""/>
        <dsp:cNvSpPr/>
      </dsp:nvSpPr>
      <dsp:spPr>
        <a:xfrm>
          <a:off x="1338922" y="1392681"/>
          <a:ext cx="1740852" cy="174085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sv-SE" sz="1100" kern="1200">
              <a:effectLst/>
              <a:latin typeface="Aptos" panose="020B0004020202020204" pitchFamily="34" charset="0"/>
              <a:ea typeface="Aptos" panose="020B0004020202020204" pitchFamily="34" charset="0"/>
              <a:cs typeface="Times New Roman" panose="02020603050405020304" pitchFamily="18" charset="0"/>
            </a:rPr>
            <a:t>Instruktioner till modellen/träning av AI</a:t>
          </a:r>
          <a:endParaRPr lang="sv-SE" sz="1100" kern="1200"/>
        </a:p>
      </dsp:txBody>
      <dsp:txXfrm>
        <a:off x="1777187" y="1833595"/>
        <a:ext cx="864322" cy="859024"/>
      </dsp:txXfrm>
    </dsp:sp>
    <dsp:sp modelId="{576B206F-D370-4237-AB6C-D27743B82295}">
      <dsp:nvSpPr>
        <dsp:cNvPr id="0" name=""/>
        <dsp:cNvSpPr/>
      </dsp:nvSpPr>
      <dsp:spPr>
        <a:xfrm rot="20700000">
          <a:off x="2313977" y="191671"/>
          <a:ext cx="1705680" cy="170568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Symbol" panose="05050102010706020507" pitchFamily="18" charset="2"/>
            <a:buNone/>
          </a:pPr>
          <a:r>
            <a:rPr lang="sv-SE" sz="1000" kern="1200">
              <a:effectLst/>
              <a:latin typeface="Aptos" panose="020B0004020202020204" pitchFamily="34" charset="0"/>
              <a:ea typeface="Aptos" panose="020B0004020202020204" pitchFamily="34" charset="0"/>
              <a:cs typeface="Times New Roman" panose="02020603050405020304" pitchFamily="18" charset="0"/>
            </a:rPr>
            <a:t>Presentation av resultatet</a:t>
          </a:r>
          <a:endParaRPr lang="sv-SE" sz="1000" kern="1200"/>
        </a:p>
      </dsp:txBody>
      <dsp:txXfrm rot="-20700000">
        <a:off x="2688082" y="565777"/>
        <a:ext cx="957468" cy="957468"/>
      </dsp:txXfrm>
    </dsp:sp>
    <dsp:sp modelId="{2A031414-2173-4BB6-82D8-1D916D40DD23}">
      <dsp:nvSpPr>
        <dsp:cNvPr id="0" name=""/>
        <dsp:cNvSpPr/>
      </dsp:nvSpPr>
      <dsp:spPr>
        <a:xfrm>
          <a:off x="2549279" y="1596272"/>
          <a:ext cx="3063900" cy="3063900"/>
        </a:xfrm>
        <a:prstGeom prst="circularArrow">
          <a:avLst>
            <a:gd name="adj1" fmla="val 4688"/>
            <a:gd name="adj2" fmla="val 299029"/>
            <a:gd name="adj3" fmla="val 2519854"/>
            <a:gd name="adj4" fmla="val 1585335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BD66B1-E81C-4A87-AC37-6F57B522B868}">
      <dsp:nvSpPr>
        <dsp:cNvPr id="0" name=""/>
        <dsp:cNvSpPr/>
      </dsp:nvSpPr>
      <dsp:spPr>
        <a:xfrm>
          <a:off x="1030620" y="1006819"/>
          <a:ext cx="2226115" cy="22261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F75A66-CBE6-490F-8A77-418BFD363009}">
      <dsp:nvSpPr>
        <dsp:cNvPr id="0" name=""/>
        <dsp:cNvSpPr/>
      </dsp:nvSpPr>
      <dsp:spPr>
        <a:xfrm>
          <a:off x="1919435" y="-182613"/>
          <a:ext cx="2400200" cy="24002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3575-5AD5-441A-B82B-D46AD970EC72}">
      <dsp:nvSpPr>
        <dsp:cNvPr id="0" name=""/>
        <dsp:cNvSpPr/>
      </dsp:nvSpPr>
      <dsp:spPr>
        <a:xfrm>
          <a:off x="2465069" y="1767363"/>
          <a:ext cx="2160111" cy="216011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sv-SE" sz="1100" kern="1200">
              <a:effectLst/>
              <a:latin typeface="Aptos" panose="020B0004020202020204" pitchFamily="34" charset="0"/>
              <a:ea typeface="Aptos" panose="020B0004020202020204" pitchFamily="34" charset="0"/>
              <a:cs typeface="Times New Roman" panose="02020603050405020304" pitchFamily="18" charset="0"/>
            </a:rPr>
            <a:t>Instruktioner till modellen/träning av AI</a:t>
          </a:r>
          <a:endParaRPr lang="sv-SE" sz="1100" kern="1200"/>
        </a:p>
      </dsp:txBody>
      <dsp:txXfrm>
        <a:off x="2899347" y="2273359"/>
        <a:ext cx="1291555" cy="1110341"/>
      </dsp:txXfrm>
    </dsp:sp>
    <dsp:sp modelId="{B67A019E-91C7-4A6B-8334-089787715A87}">
      <dsp:nvSpPr>
        <dsp:cNvPr id="0" name=""/>
        <dsp:cNvSpPr/>
      </dsp:nvSpPr>
      <dsp:spPr>
        <a:xfrm>
          <a:off x="1208277" y="1256792"/>
          <a:ext cx="1570990" cy="157099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Symbol" panose="05050102010706020507" pitchFamily="18" charset="2"/>
            <a:buNone/>
          </a:pPr>
          <a:r>
            <a:rPr lang="sv-SE" sz="800" kern="1200">
              <a:effectLst/>
              <a:latin typeface="Aptos" panose="020B0004020202020204" pitchFamily="34" charset="0"/>
              <a:ea typeface="Aptos" panose="020B0004020202020204" pitchFamily="34" charset="0"/>
              <a:cs typeface="Times New Roman" panose="02020603050405020304" pitchFamily="18" charset="0"/>
            </a:rPr>
            <a:t>Genomarbetad och förberedd data (strukturerad, homogeniserad)</a:t>
          </a:r>
          <a:endParaRPr lang="sv-SE" sz="800" kern="1200"/>
        </a:p>
      </dsp:txBody>
      <dsp:txXfrm>
        <a:off x="1603778" y="1654684"/>
        <a:ext cx="779988" cy="775206"/>
      </dsp:txXfrm>
    </dsp:sp>
    <dsp:sp modelId="{BADA72CA-7006-4AE0-A7BA-C67598232078}">
      <dsp:nvSpPr>
        <dsp:cNvPr id="0" name=""/>
        <dsp:cNvSpPr/>
      </dsp:nvSpPr>
      <dsp:spPr>
        <a:xfrm rot="20700000">
          <a:off x="2088192" y="172969"/>
          <a:ext cx="1539249" cy="153924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Symbol" panose="05050102010706020507" pitchFamily="18" charset="2"/>
            <a:buNone/>
          </a:pPr>
          <a:r>
            <a:rPr lang="sv-SE" sz="800" kern="1200">
              <a:effectLst/>
              <a:latin typeface="Aptos" panose="020B0004020202020204" pitchFamily="34" charset="0"/>
              <a:ea typeface="Aptos" panose="020B0004020202020204" pitchFamily="34" charset="0"/>
              <a:cs typeface="Times New Roman" panose="02020603050405020304" pitchFamily="18" charset="0"/>
            </a:rPr>
            <a:t>Presentation av resultatet</a:t>
          </a:r>
          <a:endParaRPr lang="sv-SE" sz="800" kern="1200"/>
        </a:p>
      </dsp:txBody>
      <dsp:txXfrm rot="-20700000">
        <a:off x="2425795" y="510571"/>
        <a:ext cx="864044" cy="864044"/>
      </dsp:txXfrm>
    </dsp:sp>
    <dsp:sp modelId="{2A031414-2173-4BB6-82D8-1D916D40DD23}">
      <dsp:nvSpPr>
        <dsp:cNvPr id="0" name=""/>
        <dsp:cNvSpPr/>
      </dsp:nvSpPr>
      <dsp:spPr>
        <a:xfrm>
          <a:off x="2296068" y="1443055"/>
          <a:ext cx="2764942" cy="2764942"/>
        </a:xfrm>
        <a:prstGeom prst="circularArrow">
          <a:avLst>
            <a:gd name="adj1" fmla="val 4687"/>
            <a:gd name="adj2" fmla="val 299029"/>
            <a:gd name="adj3" fmla="val 2509575"/>
            <a:gd name="adj4" fmla="val 1587554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0954B-FBAE-4FFD-983F-5BC49873FF65}">
      <dsp:nvSpPr>
        <dsp:cNvPr id="0" name=""/>
        <dsp:cNvSpPr/>
      </dsp:nvSpPr>
      <dsp:spPr>
        <a:xfrm>
          <a:off x="930058" y="910336"/>
          <a:ext cx="2008903" cy="200890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45C316-1475-4319-B55C-F472B9D3883D}">
      <dsp:nvSpPr>
        <dsp:cNvPr id="0" name=""/>
        <dsp:cNvSpPr/>
      </dsp:nvSpPr>
      <dsp:spPr>
        <a:xfrm>
          <a:off x="1732148" y="-163039"/>
          <a:ext cx="2166002" cy="216600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0:24:26.7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0,'6490'112'0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12:27:53.9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 0,'4554'-17'0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3T12:27:56.6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1 147,'673'18,"277"-36,1088-37,-2037 55,1392-70,-282 48,-744 24,853 27,-1182-26,522 20,51-10,-78 23,-339-21,240 32,-299-28,97 20,-209-34,0-2,1 0,-1-2,0 0,43-6,113-28,-135 24,-21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22:14:52.1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0,'4081'0'0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7T22:14:59.5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0,'10283'0'0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2025-11-20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Vår interna karta med lagerstruktur. Vi hämtar ut info och sparar som lagerförteckning (fanns redan på plats)</a:t>
            </a:r>
          </a:p>
          <a:p>
            <a:r>
              <a:rPr lang="sv-SE"/>
              <a:t>Frågan med attribut, hur man hanterar det är ganska intressant. Gjorde mycket tester utan att skicka upp attribut – vi kan lika gärna ta bort dem.</a:t>
            </a:r>
          </a:p>
        </p:txBody>
      </p:sp>
      <p:sp>
        <p:nvSpPr>
          <p:cNvPr id="4" name="Platshållare för bildnummer 3"/>
          <p:cNvSpPr>
            <a:spLocks noGrp="1"/>
          </p:cNvSpPr>
          <p:nvPr>
            <p:ph type="sldNum" sz="quarter" idx="5"/>
          </p:nvPr>
        </p:nvSpPr>
        <p:spPr/>
        <p:txBody>
          <a:bodyPr/>
          <a:lstStyle/>
          <a:p>
            <a:fld id="{A29CD586-C145-4C08-8ECD-C931AA628107}" type="slidenum">
              <a:rPr lang="sv-SE" smtClean="0"/>
              <a:t>26</a:t>
            </a:fld>
            <a:endParaRPr lang="sv-SE"/>
          </a:p>
        </p:txBody>
      </p:sp>
    </p:spTree>
    <p:extLst>
      <p:ext uri="{BB962C8B-B14F-4D97-AF65-F5344CB8AC3E}">
        <p14:creationId xmlns:p14="http://schemas.microsoft.com/office/powerpoint/2010/main" val="380092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tycker ni om det här resultatet? Saknar ni något?</a:t>
            </a:r>
          </a:p>
          <a:p>
            <a:r>
              <a:rPr lang="sv-SE"/>
              <a:t>Vet vi att utförare är rätt kolumn? Eller finns det andra kolumner som innehåller korrekt info? </a:t>
            </a:r>
          </a:p>
        </p:txBody>
      </p:sp>
      <p:sp>
        <p:nvSpPr>
          <p:cNvPr id="4" name="Platshållare för bildnummer 3"/>
          <p:cNvSpPr>
            <a:spLocks noGrp="1"/>
          </p:cNvSpPr>
          <p:nvPr>
            <p:ph type="sldNum" sz="quarter" idx="5"/>
          </p:nvPr>
        </p:nvSpPr>
        <p:spPr/>
        <p:txBody>
          <a:bodyPr/>
          <a:lstStyle/>
          <a:p>
            <a:fld id="{A29CD586-C145-4C08-8ECD-C931AA628107}" type="slidenum">
              <a:rPr lang="sv-SE" smtClean="0"/>
              <a:t>28</a:t>
            </a:fld>
            <a:endParaRPr lang="sv-SE"/>
          </a:p>
        </p:txBody>
      </p:sp>
    </p:spTree>
    <p:extLst>
      <p:ext uri="{BB962C8B-B14F-4D97-AF65-F5344CB8AC3E}">
        <p14:creationId xmlns:p14="http://schemas.microsoft.com/office/powerpoint/2010/main" val="281230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Ni som kan byggnadsdata från Lantmäteriet vet ju att det ger träff va?</a:t>
            </a:r>
          </a:p>
        </p:txBody>
      </p:sp>
      <p:sp>
        <p:nvSpPr>
          <p:cNvPr id="4" name="Platshållare för bildnummer 3"/>
          <p:cNvSpPr>
            <a:spLocks noGrp="1"/>
          </p:cNvSpPr>
          <p:nvPr>
            <p:ph type="sldNum" sz="quarter" idx="5"/>
          </p:nvPr>
        </p:nvSpPr>
        <p:spPr/>
        <p:txBody>
          <a:bodyPr/>
          <a:lstStyle/>
          <a:p>
            <a:fld id="{A29CD586-C145-4C08-8ECD-C931AA628107}" type="slidenum">
              <a:rPr lang="sv-SE" smtClean="0"/>
              <a:t>31</a:t>
            </a:fld>
            <a:endParaRPr lang="sv-SE"/>
          </a:p>
        </p:txBody>
      </p:sp>
    </p:spTree>
    <p:extLst>
      <p:ext uri="{BB962C8B-B14F-4D97-AF65-F5344CB8AC3E}">
        <p14:creationId xmlns:p14="http://schemas.microsoft.com/office/powerpoint/2010/main" val="197972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Plötsligt hittar den en egen tabell, eller rättare sagt föreslår en för den inte hittar i uppladdade fil (när en annan modell använts än </a:t>
            </a:r>
            <a:r>
              <a:rPr lang="sv-SE" err="1"/>
              <a:t>thinking</a:t>
            </a:r>
            <a:r>
              <a:rPr lang="sv-SE"/>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här är inte programmering….</a:t>
            </a:r>
          </a:p>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32</a:t>
            </a:fld>
            <a:endParaRPr lang="sv-SE"/>
          </a:p>
        </p:txBody>
      </p:sp>
    </p:spTree>
    <p:extLst>
      <p:ext uri="{BB962C8B-B14F-4D97-AF65-F5344CB8AC3E}">
        <p14:creationId xmlns:p14="http://schemas.microsoft.com/office/powerpoint/2010/main" val="402479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35</a:t>
            </a:fld>
            <a:endParaRPr lang="sv-SE"/>
          </a:p>
        </p:txBody>
      </p:sp>
    </p:spTree>
    <p:extLst>
      <p:ext uri="{BB962C8B-B14F-4D97-AF65-F5344CB8AC3E}">
        <p14:creationId xmlns:p14="http://schemas.microsoft.com/office/powerpoint/2010/main" val="312268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Prata om alla olika vägval som finns. Hur ska man tänka? Vilka vägar ska man välja när man inte har en aning om vart de leder?  </a:t>
            </a:r>
          </a:p>
        </p:txBody>
      </p:sp>
      <p:sp>
        <p:nvSpPr>
          <p:cNvPr id="4" name="Platshållare för bildnummer 3"/>
          <p:cNvSpPr>
            <a:spLocks noGrp="1"/>
          </p:cNvSpPr>
          <p:nvPr>
            <p:ph type="sldNum" sz="quarter" idx="5"/>
          </p:nvPr>
        </p:nvSpPr>
        <p:spPr/>
        <p:txBody>
          <a:bodyPr/>
          <a:lstStyle/>
          <a:p>
            <a:fld id="{A29CD586-C145-4C08-8ECD-C931AA628107}" type="slidenum">
              <a:rPr lang="sv-SE" smtClean="0"/>
              <a:t>36</a:t>
            </a:fld>
            <a:endParaRPr lang="sv-SE"/>
          </a:p>
        </p:txBody>
      </p:sp>
    </p:spTree>
    <p:extLst>
      <p:ext uri="{BB962C8B-B14F-4D97-AF65-F5344CB8AC3E}">
        <p14:creationId xmlns:p14="http://schemas.microsoft.com/office/powerpoint/2010/main" val="192122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sz="900" dirty="0"/>
              <a:t>Robust, säker och kontrollerad miljö: </a:t>
            </a:r>
          </a:p>
          <a:p>
            <a:pPr lvl="1"/>
            <a:r>
              <a:rPr lang="sv-SE" sz="900" dirty="0"/>
              <a:t>Vi har bra översikt och kontroll över hur AI svarar vilket innebär hög säkerhet och kvalitet i svar.</a:t>
            </a:r>
          </a:p>
          <a:p>
            <a:pPr lvl="1"/>
            <a:r>
              <a:rPr lang="sv-SE" sz="900" dirty="0"/>
              <a:t>Vi kan kontrollera vad vi presenterar för svar, vilka attribut som tas med i slutresultatet.</a:t>
            </a:r>
          </a:p>
          <a:p>
            <a:pPr lvl="1"/>
            <a:r>
              <a:rPr lang="sv-SE" sz="900" dirty="0"/>
              <a:t>Vi kan enkelt förhindra destruktiva åtgärder som att användare försöker ta bort, ändra eller förstöra data.</a:t>
            </a:r>
          </a:p>
          <a:p>
            <a:pPr lvl="1"/>
            <a:endParaRPr lang="sv-SE" sz="900" dirty="0"/>
          </a:p>
          <a:p>
            <a:pPr lvl="1"/>
            <a:r>
              <a:rPr lang="sv-SE" sz="900" dirty="0"/>
              <a:t>Flexibelt och skalbart: </a:t>
            </a:r>
          </a:p>
          <a:p>
            <a:pPr lvl="1"/>
            <a:r>
              <a:rPr lang="sv-SE" sz="900" dirty="0"/>
              <a:t>Fel eller brister som upptäcks går att lösa utan större ingrepp i processen.</a:t>
            </a:r>
          </a:p>
          <a:p>
            <a:pPr lvl="1"/>
            <a:r>
              <a:rPr lang="sv-SE" sz="900" dirty="0"/>
              <a:t>Det går hela tiden att utöka med fler mallar för att kunna svara på flera typer av frågor.</a:t>
            </a:r>
          </a:p>
          <a:p>
            <a:pPr lvl="1"/>
            <a:endParaRPr lang="sv-SE" sz="900" dirty="0"/>
          </a:p>
          <a:p>
            <a:pPr lvl="1"/>
            <a:r>
              <a:rPr lang="sv-SE" sz="900" dirty="0"/>
              <a:t>Begränsat vad AI kan göra: </a:t>
            </a:r>
          </a:p>
          <a:p>
            <a:pPr lvl="1"/>
            <a:r>
              <a:rPr lang="sv-SE" sz="900" dirty="0"/>
              <a:t>Användare är begränsade till vad modellen är byggd för. </a:t>
            </a:r>
          </a:p>
          <a:p>
            <a:pPr lvl="1"/>
            <a:r>
              <a:rPr lang="sv-SE" sz="900" dirty="0"/>
              <a:t>Nya behov behöver (förmodligen) manuellt implementeras. </a:t>
            </a:r>
          </a:p>
          <a:p>
            <a:pPr lvl="1"/>
            <a:r>
              <a:rPr lang="sv-SE" sz="900" dirty="0"/>
              <a:t>Det är ett tidskrävande arbete att utöka funktionalitet för att besvara fler frågor.</a:t>
            </a:r>
          </a:p>
          <a:p>
            <a:pPr lvl="1"/>
            <a:endParaRPr lang="sv-SE" sz="900" dirty="0"/>
          </a:p>
          <a:p>
            <a:pPr lvl="1"/>
            <a:endParaRPr lang="sv-SE" sz="900" dirty="0"/>
          </a:p>
          <a:p>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38</a:t>
            </a:fld>
            <a:endParaRPr lang="sv-SE"/>
          </a:p>
        </p:txBody>
      </p:sp>
    </p:spTree>
    <p:extLst>
      <p:ext uri="{BB962C8B-B14F-4D97-AF65-F5344CB8AC3E}">
        <p14:creationId xmlns:p14="http://schemas.microsoft.com/office/powerpoint/2010/main" val="127312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Prata om svårigheter när man laddar in ”alla” tabeller och att det då behövs en ordbok som modellen kan använda för att välja rätt tabell efter tema</a:t>
            </a:r>
          </a:p>
        </p:txBody>
      </p:sp>
      <p:sp>
        <p:nvSpPr>
          <p:cNvPr id="4" name="Platshållare för bildnummer 3"/>
          <p:cNvSpPr>
            <a:spLocks noGrp="1"/>
          </p:cNvSpPr>
          <p:nvPr>
            <p:ph type="sldNum" sz="quarter" idx="5"/>
          </p:nvPr>
        </p:nvSpPr>
        <p:spPr/>
        <p:txBody>
          <a:bodyPr/>
          <a:lstStyle/>
          <a:p>
            <a:fld id="{A29CD586-C145-4C08-8ECD-C931AA628107}" type="slidenum">
              <a:rPr lang="sv-SE" smtClean="0"/>
              <a:t>39</a:t>
            </a:fld>
            <a:endParaRPr lang="sv-SE"/>
          </a:p>
        </p:txBody>
      </p:sp>
    </p:spTree>
    <p:extLst>
      <p:ext uri="{BB962C8B-B14F-4D97-AF65-F5344CB8AC3E}">
        <p14:creationId xmlns:p14="http://schemas.microsoft.com/office/powerpoint/2010/main" val="169448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F18B2-5325-2688-B6AB-A10EA77861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B7F007-F3CA-2DE0-C77C-C92F5C64451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E92BEBA-74CA-0D5A-87BA-BABA03C60920}"/>
              </a:ext>
            </a:extLst>
          </p:cNvPr>
          <p:cNvSpPr>
            <a:spLocks noGrp="1"/>
          </p:cNvSpPr>
          <p:nvPr>
            <p:ph type="body" idx="1"/>
          </p:nvPr>
        </p:nvSpPr>
        <p:spPr/>
        <p:txBody>
          <a:bodyPr/>
          <a:lstStyle/>
          <a:p>
            <a:pPr lvl="0"/>
            <a:r>
              <a:rPr lang="sv-SE" sz="1100"/>
              <a:t>Vad finns det för förutsättningar i din organisation?</a:t>
            </a:r>
          </a:p>
          <a:p>
            <a:pPr lvl="1"/>
            <a:r>
              <a:rPr lang="sv-SE" sz="1050"/>
              <a:t>Finns förutsättningen att ha lokal server i en sluten miljö, med access till GPU och väl tilltaget ramminne?</a:t>
            </a:r>
          </a:p>
          <a:p>
            <a:pPr lvl="1"/>
            <a:r>
              <a:rPr lang="sv-SE" sz="1050"/>
              <a:t>Finns möjlighet att använda ett kommunkonto och kommunnyckel för API-anrop? </a:t>
            </a:r>
          </a:p>
          <a:p>
            <a:pPr lvl="0"/>
            <a:r>
              <a:rPr lang="sv-SE" sz="1100"/>
              <a:t>Tänk noga igenom vad som är syftet, vilka ska använda verktyget och hur? Detta styr mycket av de val som görs. Till exempel:</a:t>
            </a:r>
          </a:p>
          <a:p>
            <a:pPr lvl="1"/>
            <a:r>
              <a:rPr lang="sv-SE" sz="1050"/>
              <a:t>Hur mycket arbete ska vi lägga på att strukturera och förbereda data? Tex samla alla områdesgeometrier i en tabell? Gå igenom namnsättning av attribut och lägga teman/alias på tabeller etc. så de lätt kan härledas till efterfrågat tema?</a:t>
            </a:r>
          </a:p>
          <a:p>
            <a:pPr lvl="1"/>
            <a:r>
              <a:rPr lang="sv-SE" sz="1050"/>
              <a:t>Ska vi ta ett litet urval av de viktigaste tabellerna (mycket enklare)? Eller ska det gå att söka på allt?   </a:t>
            </a:r>
          </a:p>
          <a:p>
            <a:pPr lvl="1"/>
            <a:r>
              <a:rPr lang="sv-SE" sz="1050"/>
              <a:t>Vad är prioriterat: snabba enkla svar eller komplicerade frågor som får ta tid, eller kombination av båda? </a:t>
            </a:r>
          </a:p>
          <a:p>
            <a:pPr lvl="0"/>
            <a:r>
              <a:rPr lang="sv-SE" sz="1100"/>
              <a:t>Gör en ordentlig analys av förväntat resultat och insats</a:t>
            </a:r>
          </a:p>
          <a:p>
            <a:pPr lvl="1"/>
            <a:r>
              <a:rPr lang="sv-SE" sz="1050"/>
              <a:t>Att arbeta med AI-implementering idag kräver väldigt mycket jobb, oavsett hur det görs. Det är ingen magisk lösning på alla våra problem, så fundera igenom ordentligt om effekten och nyttan överstiger insatsen.  </a:t>
            </a:r>
          </a:p>
          <a:p>
            <a:endParaRPr lang="sv-SE"/>
          </a:p>
        </p:txBody>
      </p:sp>
      <p:sp>
        <p:nvSpPr>
          <p:cNvPr id="4" name="Platshållare för bildnummer 3">
            <a:extLst>
              <a:ext uri="{FF2B5EF4-FFF2-40B4-BE49-F238E27FC236}">
                <a16:creationId xmlns:a16="http://schemas.microsoft.com/office/drawing/2014/main" id="{9890C838-9DC0-99EF-0D2E-E1214E945CB7}"/>
              </a:ext>
            </a:extLst>
          </p:cNvPr>
          <p:cNvSpPr>
            <a:spLocks noGrp="1"/>
          </p:cNvSpPr>
          <p:nvPr>
            <p:ph type="sldNum" sz="quarter" idx="5"/>
          </p:nvPr>
        </p:nvSpPr>
        <p:spPr/>
        <p:txBody>
          <a:bodyPr/>
          <a:lstStyle/>
          <a:p>
            <a:fld id="{A29CD586-C145-4C08-8ECD-C931AA628107}" type="slidenum">
              <a:rPr lang="sv-SE" smtClean="0"/>
              <a:t>41</a:t>
            </a:fld>
            <a:endParaRPr lang="sv-SE"/>
          </a:p>
        </p:txBody>
      </p:sp>
    </p:spTree>
    <p:extLst>
      <p:ext uri="{BB962C8B-B14F-4D97-AF65-F5344CB8AC3E}">
        <p14:creationId xmlns:p14="http://schemas.microsoft.com/office/powerpoint/2010/main" val="414305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1675-326E-B8D8-6B4F-3C21A611E8C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6AF474-6C4B-0BE1-F533-8E0D613BB6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FC0467-9805-75AC-757C-830FF8D82D40}"/>
              </a:ext>
            </a:extLst>
          </p:cNvPr>
          <p:cNvSpPr>
            <a:spLocks noGrp="1"/>
          </p:cNvSpPr>
          <p:nvPr>
            <p:ph type="body" idx="1"/>
          </p:nvPr>
        </p:nvSpPr>
        <p:spPr/>
        <p:txBody>
          <a:bodyPr/>
          <a:lstStyle/>
          <a:p>
            <a:pPr lvl="0"/>
            <a:r>
              <a:rPr lang="sv-SE" sz="1100"/>
              <a:t>Vad finns det för förutsättningar i din organisation?</a:t>
            </a:r>
          </a:p>
          <a:p>
            <a:pPr lvl="1"/>
            <a:r>
              <a:rPr lang="sv-SE" sz="1050"/>
              <a:t>Finns förutsättningen att ha lokal server i en sluten miljö, med access till GPU och väl tilltaget ramminne?</a:t>
            </a:r>
          </a:p>
          <a:p>
            <a:pPr lvl="1"/>
            <a:r>
              <a:rPr lang="sv-SE" sz="1050"/>
              <a:t>Finns möjlighet att använda ett kommunkonto och kommunnyckel för API-anrop? </a:t>
            </a:r>
          </a:p>
          <a:p>
            <a:pPr lvl="0"/>
            <a:r>
              <a:rPr lang="sv-SE" sz="1100"/>
              <a:t>Tänk noga igenom vad som är syftet, vilka ska använda verktyget och hur? Detta styr mycket av de val som görs. Till exempel:</a:t>
            </a:r>
          </a:p>
          <a:p>
            <a:pPr lvl="1"/>
            <a:r>
              <a:rPr lang="sv-SE" sz="1050"/>
              <a:t>Hur mycket arbete ska vi lägga på att strukturera och förbereda data? Tex samla alla områdesgeometrier i en tabell? Gå igenom namnsättning av attribut och lägga teman/alias på tabeller etc. så de lätt kan härledas till efterfrågat tema?</a:t>
            </a:r>
          </a:p>
          <a:p>
            <a:pPr lvl="1"/>
            <a:r>
              <a:rPr lang="sv-SE" sz="1050"/>
              <a:t>Ska vi ta ett litet urval av de viktigaste tabellerna (mycket enklare)? Eller ska det gå att söka på allt?   </a:t>
            </a:r>
          </a:p>
          <a:p>
            <a:pPr lvl="1"/>
            <a:r>
              <a:rPr lang="sv-SE" sz="1050"/>
              <a:t>Vad är prioriterat: snabba enkla svar eller komplicerade frågor som får ta tid, eller kombination av båda? </a:t>
            </a:r>
          </a:p>
          <a:p>
            <a:pPr lvl="0"/>
            <a:r>
              <a:rPr lang="sv-SE" sz="1100"/>
              <a:t>Gör en ordentlig analys av förväntat resultat och insats</a:t>
            </a:r>
          </a:p>
          <a:p>
            <a:pPr lvl="1"/>
            <a:r>
              <a:rPr lang="sv-SE" sz="1050"/>
              <a:t>Att arbeta med AI-implementering idag kräver väldigt mycket jobb, oavsett hur det görs. Det är ingen magisk lösning på alla våra problem, så fundera igenom ordentligt om effekten och nyttan överstiger insatsen.  </a:t>
            </a:r>
          </a:p>
          <a:p>
            <a:endParaRPr lang="sv-SE"/>
          </a:p>
        </p:txBody>
      </p:sp>
      <p:sp>
        <p:nvSpPr>
          <p:cNvPr id="4" name="Platshållare för bildnummer 3">
            <a:extLst>
              <a:ext uri="{FF2B5EF4-FFF2-40B4-BE49-F238E27FC236}">
                <a16:creationId xmlns:a16="http://schemas.microsoft.com/office/drawing/2014/main" id="{5A250114-3F8A-29AE-C4CE-B5C8A154BDD7}"/>
              </a:ext>
            </a:extLst>
          </p:cNvPr>
          <p:cNvSpPr>
            <a:spLocks noGrp="1"/>
          </p:cNvSpPr>
          <p:nvPr>
            <p:ph type="sldNum" sz="quarter" idx="5"/>
          </p:nvPr>
        </p:nvSpPr>
        <p:spPr/>
        <p:txBody>
          <a:bodyPr/>
          <a:lstStyle/>
          <a:p>
            <a:fld id="{A29CD586-C145-4C08-8ECD-C931AA628107}" type="slidenum">
              <a:rPr lang="sv-SE" smtClean="0"/>
              <a:t>42</a:t>
            </a:fld>
            <a:endParaRPr lang="sv-SE"/>
          </a:p>
        </p:txBody>
      </p:sp>
    </p:spTree>
    <p:extLst>
      <p:ext uri="{BB962C8B-B14F-4D97-AF65-F5344CB8AC3E}">
        <p14:creationId xmlns:p14="http://schemas.microsoft.com/office/powerpoint/2010/main" val="159791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Prata om titeln här och att det är viktigt just med konkret lösning. Det finns mycket prat om möjligheter men få praktiska fungerande lösningar jag/vi sett. Fokus är att faktiskt försöka få till något som fungerar. </a:t>
            </a:r>
          </a:p>
        </p:txBody>
      </p:sp>
      <p:sp>
        <p:nvSpPr>
          <p:cNvPr id="4" name="Platshållare för bildnummer 3"/>
          <p:cNvSpPr>
            <a:spLocks noGrp="1"/>
          </p:cNvSpPr>
          <p:nvPr>
            <p:ph type="sldNum" sz="quarter" idx="5"/>
          </p:nvPr>
        </p:nvSpPr>
        <p:spPr/>
        <p:txBody>
          <a:bodyPr/>
          <a:lstStyle/>
          <a:p>
            <a:fld id="{A29CD586-C145-4C08-8ECD-C931AA628107}" type="slidenum">
              <a:rPr lang="sv-SE" smtClean="0"/>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100"/>
              <a:t>Vad finns det för förutsättningar i din organisation?</a:t>
            </a:r>
          </a:p>
          <a:p>
            <a:pPr lvl="1"/>
            <a:r>
              <a:rPr lang="sv-SE" sz="1050"/>
              <a:t>Finns förutsättningen att ha lokal server i en sluten miljö, med access till GPU och väl tilltaget ramminne?</a:t>
            </a:r>
          </a:p>
          <a:p>
            <a:pPr lvl="1"/>
            <a:r>
              <a:rPr lang="sv-SE" sz="1050"/>
              <a:t>Finns möjlighet att använda ett kommunkonto och kommunnyckel för API-anrop? </a:t>
            </a:r>
          </a:p>
          <a:p>
            <a:pPr lvl="0"/>
            <a:r>
              <a:rPr lang="sv-SE" sz="1100"/>
              <a:t>Tänk noga igenom vad som är syftet, vilka ska använda verktyget och hur? Detta styr mycket av de val som görs. Till exempel:</a:t>
            </a:r>
          </a:p>
          <a:p>
            <a:pPr lvl="1"/>
            <a:r>
              <a:rPr lang="sv-SE" sz="1050"/>
              <a:t>Hur mycket arbete ska vi lägga på att strukturera och förbereda data? Tex samla alla områdesgeometrier i en tabell? Gå igenom namnsättning av attribut och lägga teman/alias på tabeller etc. så de lätt kan härledas till efterfrågat tema?</a:t>
            </a:r>
          </a:p>
          <a:p>
            <a:pPr lvl="1"/>
            <a:r>
              <a:rPr lang="sv-SE" sz="1050"/>
              <a:t>Ska vi ta ett litet urval av de viktigaste tabellerna (mycket enklare)? Eller ska det gå att söka på allt?   </a:t>
            </a:r>
          </a:p>
          <a:p>
            <a:pPr lvl="1"/>
            <a:r>
              <a:rPr lang="sv-SE" sz="1050"/>
              <a:t>Vad är prioriterat: snabba enkla svar eller komplicerade frågor som får ta tid, eller kombination av båda? </a:t>
            </a:r>
          </a:p>
          <a:p>
            <a:pPr lvl="0"/>
            <a:r>
              <a:rPr lang="sv-SE" sz="1100"/>
              <a:t>Gör en ordentlig analys av förväntat resultat och insats</a:t>
            </a:r>
          </a:p>
          <a:p>
            <a:pPr lvl="1"/>
            <a:r>
              <a:rPr lang="sv-SE" sz="1050"/>
              <a:t>Att arbeta med AI-implementering idag kräver väldigt mycket jobb, oavsett hur det görs. Det är ingen magisk lösning på alla våra problem, så fundera igenom ordentligt om effekten och nyttan överstiger insatsen.  </a:t>
            </a:r>
          </a:p>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43</a:t>
            </a:fld>
            <a:endParaRPr lang="sv-SE"/>
          </a:p>
        </p:txBody>
      </p:sp>
    </p:spTree>
    <p:extLst>
      <p:ext uri="{BB962C8B-B14F-4D97-AF65-F5344CB8AC3E}">
        <p14:creationId xmlns:p14="http://schemas.microsoft.com/office/powerpoint/2010/main" val="4067783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47</a:t>
            </a:fld>
            <a:endParaRPr lang="sv-SE"/>
          </a:p>
        </p:txBody>
      </p:sp>
    </p:spTree>
    <p:extLst>
      <p:ext uri="{BB962C8B-B14F-4D97-AF65-F5344CB8AC3E}">
        <p14:creationId xmlns:p14="http://schemas.microsoft.com/office/powerpoint/2010/main" val="194407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49</a:t>
            </a:fld>
            <a:endParaRPr lang="sv-SE"/>
          </a:p>
        </p:txBody>
      </p:sp>
    </p:spTree>
    <p:extLst>
      <p:ext uri="{BB962C8B-B14F-4D97-AF65-F5344CB8AC3E}">
        <p14:creationId xmlns:p14="http://schemas.microsoft.com/office/powerpoint/2010/main" val="114147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Linn pratar om AI översiktligt och i det här projektet</a:t>
            </a:r>
          </a:p>
        </p:txBody>
      </p:sp>
      <p:sp>
        <p:nvSpPr>
          <p:cNvPr id="4" name="Platshållare för bildnummer 3"/>
          <p:cNvSpPr>
            <a:spLocks noGrp="1"/>
          </p:cNvSpPr>
          <p:nvPr>
            <p:ph type="sldNum" sz="quarter" idx="5"/>
          </p:nvPr>
        </p:nvSpPr>
        <p:spPr/>
        <p:txBody>
          <a:bodyPr/>
          <a:lstStyle/>
          <a:p>
            <a:fld id="{A29CD586-C145-4C08-8ECD-C931AA628107}" type="slidenum">
              <a:rPr lang="sv-SE" smtClean="0"/>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Vi </a:t>
            </a:r>
            <a:r>
              <a:rPr lang="en-US" err="1">
                <a:latin typeface="Calibri"/>
                <a:ea typeface="Calibri"/>
                <a:cs typeface="Calibri"/>
              </a:rPr>
              <a:t>kommer</a:t>
            </a:r>
            <a:r>
              <a:rPr lang="en-US">
                <a:latin typeface="Calibri"/>
                <a:ea typeface="Calibri"/>
                <a:cs typeface="Calibri"/>
              </a:rPr>
              <a:t> </a:t>
            </a:r>
            <a:r>
              <a:rPr lang="en-US" err="1">
                <a:latin typeface="Calibri"/>
                <a:ea typeface="Calibri"/>
                <a:cs typeface="Calibri"/>
              </a:rPr>
              <a:t>nog</a:t>
            </a:r>
            <a:r>
              <a:rPr lang="en-US">
                <a:latin typeface="Calibri"/>
                <a:ea typeface="Calibri"/>
                <a:cs typeface="Calibri"/>
              </a:rPr>
              <a:t> </a:t>
            </a:r>
            <a:r>
              <a:rPr lang="en-US" err="1">
                <a:latin typeface="Calibri"/>
                <a:ea typeface="Calibri"/>
                <a:cs typeface="Calibri"/>
              </a:rPr>
              <a:t>inte</a:t>
            </a:r>
            <a:r>
              <a:rPr lang="en-US">
                <a:latin typeface="Calibri"/>
                <a:ea typeface="Calibri"/>
                <a:cs typeface="Calibri"/>
              </a:rPr>
              <a:t> prata om AI I framtiden</a:t>
            </a:r>
          </a:p>
        </p:txBody>
      </p:sp>
      <p:sp>
        <p:nvSpPr>
          <p:cNvPr id="4" name="Slide Number Placeholder 3"/>
          <p:cNvSpPr>
            <a:spLocks noGrp="1"/>
          </p:cNvSpPr>
          <p:nvPr>
            <p:ph type="sldNum" sz="quarter" idx="5"/>
          </p:nvPr>
        </p:nvSpPr>
        <p:spPr/>
        <p:txBody>
          <a:bodyPr/>
          <a:lstStyle/>
          <a:p>
            <a:fld id="{A29CD586-C145-4C08-8ECD-C931AA628107}" type="slidenum">
              <a:rPr lang="sv-SE" smtClean="0"/>
              <a:t>5</a:t>
            </a:fld>
            <a:endParaRPr lang="sv-SE"/>
          </a:p>
        </p:txBody>
      </p:sp>
    </p:spTree>
    <p:extLst>
      <p:ext uri="{BB962C8B-B14F-4D97-AF65-F5344CB8AC3E}">
        <p14:creationId xmlns:p14="http://schemas.microsoft.com/office/powerpoint/2010/main" val="46827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Vems</a:t>
            </a:r>
            <a:r>
              <a:rPr lang="en-US">
                <a:latin typeface="Calibri"/>
                <a:ea typeface="Calibri"/>
                <a:cs typeface="Calibri"/>
              </a:rPr>
              <a:t> </a:t>
            </a:r>
            <a:r>
              <a:rPr lang="en-US" err="1">
                <a:latin typeface="Calibri"/>
                <a:ea typeface="Calibri"/>
                <a:cs typeface="Calibri"/>
              </a:rPr>
              <a:t>fel</a:t>
            </a:r>
            <a:r>
              <a:rPr lang="en-US">
                <a:latin typeface="Calibri"/>
                <a:ea typeface="Calibri"/>
                <a:cs typeface="Calibri"/>
              </a:rPr>
              <a:t> </a:t>
            </a:r>
            <a:r>
              <a:rPr lang="en-US" err="1">
                <a:latin typeface="Calibri"/>
                <a:ea typeface="Calibri"/>
                <a:cs typeface="Calibri"/>
              </a:rPr>
              <a:t>är</a:t>
            </a:r>
            <a:r>
              <a:rPr lang="en-US">
                <a:latin typeface="Calibri"/>
                <a:ea typeface="Calibri"/>
                <a:cs typeface="Calibri"/>
              </a:rPr>
              <a:t> det </a:t>
            </a:r>
            <a:r>
              <a:rPr lang="en-US" err="1">
                <a:latin typeface="Calibri"/>
                <a:ea typeface="Calibri"/>
                <a:cs typeface="Calibri"/>
              </a:rPr>
              <a:t>när</a:t>
            </a:r>
            <a:r>
              <a:rPr lang="en-US">
                <a:latin typeface="Calibri"/>
                <a:ea typeface="Calibri"/>
                <a:cs typeface="Calibri"/>
              </a:rPr>
              <a:t> det </a:t>
            </a:r>
            <a:r>
              <a:rPr lang="en-US" err="1">
                <a:latin typeface="Calibri"/>
                <a:ea typeface="Calibri"/>
                <a:cs typeface="Calibri"/>
              </a:rPr>
              <a:t>blir</a:t>
            </a:r>
            <a:r>
              <a:rPr lang="en-US">
                <a:latin typeface="Calibri"/>
                <a:ea typeface="Calibri"/>
                <a:cs typeface="Calibri"/>
              </a:rPr>
              <a:t> </a:t>
            </a:r>
            <a:r>
              <a:rPr lang="en-US" err="1">
                <a:latin typeface="Calibri"/>
                <a:ea typeface="Calibri"/>
                <a:cs typeface="Calibri"/>
              </a:rPr>
              <a:t>fel</a:t>
            </a:r>
            <a:r>
              <a:rPr lang="en-US">
                <a:latin typeface="Calibri"/>
                <a:ea typeface="Calibri"/>
                <a:cs typeface="Calibri"/>
              </a:rPr>
              <a:t>, </a:t>
            </a:r>
            <a:r>
              <a:rPr lang="en-US" err="1">
                <a:latin typeface="Calibri"/>
                <a:ea typeface="Calibri"/>
                <a:cs typeface="Calibri"/>
              </a:rPr>
              <a:t>även</a:t>
            </a:r>
            <a:r>
              <a:rPr lang="en-US">
                <a:latin typeface="Calibri"/>
                <a:ea typeface="Calibri"/>
                <a:cs typeface="Calibri"/>
              </a:rPr>
              <a:t> om det </a:t>
            </a:r>
            <a:r>
              <a:rPr lang="en-US" err="1">
                <a:latin typeface="Calibri"/>
                <a:ea typeface="Calibri"/>
                <a:cs typeface="Calibri"/>
              </a:rPr>
              <a:t>blir</a:t>
            </a:r>
            <a:r>
              <a:rPr lang="en-US">
                <a:latin typeface="Calibri"/>
                <a:ea typeface="Calibri"/>
                <a:cs typeface="Calibri"/>
              </a:rPr>
              <a:t> </a:t>
            </a:r>
            <a:r>
              <a:rPr lang="en-US" err="1">
                <a:latin typeface="Calibri"/>
                <a:ea typeface="Calibri"/>
                <a:cs typeface="Calibri"/>
              </a:rPr>
              <a:t>mycket</a:t>
            </a:r>
            <a:r>
              <a:rPr lang="en-US">
                <a:latin typeface="Calibri"/>
                <a:ea typeface="Calibri"/>
                <a:cs typeface="Calibri"/>
              </a:rPr>
              <a:t> </a:t>
            </a:r>
            <a:r>
              <a:rPr lang="en-US" err="1">
                <a:latin typeface="Calibri"/>
                <a:ea typeface="Calibri"/>
                <a:cs typeface="Calibri"/>
              </a:rPr>
              <a:t>färre</a:t>
            </a:r>
            <a:r>
              <a:rPr lang="en-US">
                <a:latin typeface="Calibri"/>
                <a:ea typeface="Calibri"/>
                <a:cs typeface="Calibri"/>
              </a:rPr>
              <a:t> fel</a:t>
            </a:r>
          </a:p>
        </p:txBody>
      </p:sp>
      <p:sp>
        <p:nvSpPr>
          <p:cNvPr id="4" name="Slide Number Placeholder 3"/>
          <p:cNvSpPr>
            <a:spLocks noGrp="1"/>
          </p:cNvSpPr>
          <p:nvPr>
            <p:ph type="sldNum" sz="quarter" idx="5"/>
          </p:nvPr>
        </p:nvSpPr>
        <p:spPr/>
        <p:txBody>
          <a:bodyPr/>
          <a:lstStyle/>
          <a:p>
            <a:fld id="{A29CD586-C145-4C08-8ECD-C931AA628107}" type="slidenum">
              <a:rPr lang="sv-SE" smtClean="0"/>
              <a:t>6</a:t>
            </a:fld>
            <a:endParaRPr lang="sv-SE"/>
          </a:p>
        </p:txBody>
      </p:sp>
    </p:spTree>
    <p:extLst>
      <p:ext uri="{BB962C8B-B14F-4D97-AF65-F5344CB8AC3E}">
        <p14:creationId xmlns:p14="http://schemas.microsoft.com/office/powerpoint/2010/main" val="232598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29CD586-C145-4C08-8ECD-C931AA628107}" type="slidenum">
              <a:rPr lang="sv-SE" smtClean="0"/>
              <a:t>16</a:t>
            </a:fld>
            <a:endParaRPr lang="sv-SE"/>
          </a:p>
        </p:txBody>
      </p:sp>
    </p:spTree>
    <p:extLst>
      <p:ext uri="{BB962C8B-B14F-4D97-AF65-F5344CB8AC3E}">
        <p14:creationId xmlns:p14="http://schemas.microsoft.com/office/powerpoint/2010/main" val="222607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Val av modell</a:t>
            </a:r>
          </a:p>
          <a:p>
            <a:r>
              <a:rPr lang="sv-SE" dirty="0"/>
              <a:t>Förklara vad en </a:t>
            </a:r>
            <a:r>
              <a:rPr lang="sv-SE" dirty="0" err="1"/>
              <a:t>Custom</a:t>
            </a:r>
            <a:r>
              <a:rPr lang="sv-SE" dirty="0"/>
              <a:t> GPT är </a:t>
            </a:r>
          </a:p>
          <a:p>
            <a:r>
              <a:rPr lang="sv-SE" dirty="0"/>
              <a:t>Hur många har skapa egna </a:t>
            </a:r>
            <a:r>
              <a:rPr lang="sv-SE" dirty="0" err="1"/>
              <a:t>GPT:er</a:t>
            </a:r>
            <a:r>
              <a:rPr lang="sv-SE" dirty="0"/>
              <a:t>? </a:t>
            </a:r>
          </a:p>
        </p:txBody>
      </p:sp>
      <p:sp>
        <p:nvSpPr>
          <p:cNvPr id="4" name="Platshållare för bildnummer 3"/>
          <p:cNvSpPr>
            <a:spLocks noGrp="1"/>
          </p:cNvSpPr>
          <p:nvPr>
            <p:ph type="sldNum" sz="quarter" idx="5"/>
          </p:nvPr>
        </p:nvSpPr>
        <p:spPr/>
        <p:txBody>
          <a:bodyPr/>
          <a:lstStyle/>
          <a:p>
            <a:fld id="{A29CD586-C145-4C08-8ECD-C931AA628107}" type="slidenum">
              <a:rPr lang="sv-SE" smtClean="0"/>
              <a:t>23</a:t>
            </a:fld>
            <a:endParaRPr lang="sv-SE"/>
          </a:p>
        </p:txBody>
      </p:sp>
    </p:spTree>
    <p:extLst>
      <p:ext uri="{BB962C8B-B14F-4D97-AF65-F5344CB8AC3E}">
        <p14:creationId xmlns:p14="http://schemas.microsoft.com/office/powerpoint/2010/main" val="21994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hängde kvar under hela projektet och med alla svårigheter som dök upp – vetskapen att det gick ju från början</a:t>
            </a:r>
          </a:p>
        </p:txBody>
      </p:sp>
      <p:sp>
        <p:nvSpPr>
          <p:cNvPr id="4" name="Platshållare för bildnummer 3"/>
          <p:cNvSpPr>
            <a:spLocks noGrp="1"/>
          </p:cNvSpPr>
          <p:nvPr>
            <p:ph type="sldNum" sz="quarter" idx="5"/>
          </p:nvPr>
        </p:nvSpPr>
        <p:spPr/>
        <p:txBody>
          <a:bodyPr/>
          <a:lstStyle/>
          <a:p>
            <a:fld id="{A29CD586-C145-4C08-8ECD-C931AA628107}" type="slidenum">
              <a:rPr lang="sv-SE" smtClean="0"/>
              <a:t>24</a:t>
            </a:fld>
            <a:endParaRPr lang="sv-SE"/>
          </a:p>
        </p:txBody>
      </p:sp>
    </p:spTree>
    <p:extLst>
      <p:ext uri="{BB962C8B-B14F-4D97-AF65-F5344CB8AC3E}">
        <p14:creationId xmlns:p14="http://schemas.microsoft.com/office/powerpoint/2010/main" val="244738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Hur många har gjort en </a:t>
            </a:r>
            <a:r>
              <a:rPr lang="sv-SE" err="1"/>
              <a:t>Custom</a:t>
            </a:r>
            <a:r>
              <a:rPr lang="sv-SE"/>
              <a:t> GPT? Dema direkt?</a:t>
            </a:r>
          </a:p>
        </p:txBody>
      </p:sp>
      <p:sp>
        <p:nvSpPr>
          <p:cNvPr id="4" name="Platshållare för bildnummer 3"/>
          <p:cNvSpPr>
            <a:spLocks noGrp="1"/>
          </p:cNvSpPr>
          <p:nvPr>
            <p:ph type="sldNum" sz="quarter" idx="5"/>
          </p:nvPr>
        </p:nvSpPr>
        <p:spPr/>
        <p:txBody>
          <a:bodyPr/>
          <a:lstStyle/>
          <a:p>
            <a:fld id="{A29CD586-C145-4C08-8ECD-C931AA628107}" type="slidenum">
              <a:rPr lang="sv-SE" smtClean="0"/>
              <a:t>25</a:t>
            </a:fld>
            <a:endParaRPr lang="sv-SE"/>
          </a:p>
        </p:txBody>
      </p:sp>
    </p:spTree>
    <p:extLst>
      <p:ext uri="{BB962C8B-B14F-4D97-AF65-F5344CB8AC3E}">
        <p14:creationId xmlns:p14="http://schemas.microsoft.com/office/powerpoint/2010/main" val="1535729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tartsida">
    <p:spTree>
      <p:nvGrpSpPr>
        <p:cNvPr id="1" name=""/>
        <p:cNvGrpSpPr/>
        <p:nvPr/>
      </p:nvGrpSpPr>
      <p:grpSpPr>
        <a:xfrm>
          <a:off x="0" y="0"/>
          <a:ext cx="0" cy="0"/>
          <a:chOff x="0" y="0"/>
          <a:chExt cx="0" cy="0"/>
        </a:xfrm>
      </p:grpSpPr>
      <p:sp>
        <p:nvSpPr>
          <p:cNvPr id="2" name="Rubrik 1"/>
          <p:cNvSpPr>
            <a:spLocks noGrp="1"/>
          </p:cNvSpPr>
          <p:nvPr>
            <p:ph type="title"/>
          </p:nvPr>
        </p:nvSpPr>
        <p:spPr>
          <a:xfrm>
            <a:off x="14513" y="-380684"/>
            <a:ext cx="12177485" cy="304484"/>
          </a:xfrm>
        </p:spPr>
        <p:txBody>
          <a:bodyPr/>
          <a:lstStyle>
            <a:lvl1pPr>
              <a:defRPr sz="1600">
                <a:solidFill>
                  <a:schemeClr val="tx1"/>
                </a:solidFill>
                <a:latin typeface="+mn-lt"/>
              </a:defRPr>
            </a:lvl1pPr>
          </a:lstStyle>
          <a:p>
            <a:r>
              <a:rPr lang="sv-SE"/>
              <a:t>Klicka här för att ändra mall för rubrikformat</a:t>
            </a:r>
          </a:p>
        </p:txBody>
      </p:sp>
      <p:pic>
        <p:nvPicPr>
          <p:cNvPr id="12" name="Bildobjekt 11"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pic>
        <p:nvPicPr>
          <p:cNvPr id="69" name="Bildobjekt 7"/>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5010669" y="1787190"/>
            <a:ext cx="2170662" cy="3283621"/>
          </a:xfrm>
          <a:prstGeom prst="rect">
            <a:avLst/>
          </a:prstGeom>
          <a:noFill/>
          <a:ln>
            <a:noFill/>
          </a:ln>
        </p:spPr>
      </p:pic>
      <p:sp>
        <p:nvSpPr>
          <p:cNvPr id="5" name="Platshållare för sidfot 4"/>
          <p:cNvSpPr>
            <a:spLocks noGrp="1"/>
          </p:cNvSpPr>
          <p:nvPr>
            <p:ph type="ftr" sz="quarter" idx="11"/>
          </p:nvPr>
        </p:nvSpPr>
        <p:spPr>
          <a:xfrm>
            <a:off x="6133377" y="7189384"/>
            <a:ext cx="3600000" cy="180000"/>
          </a:xfrm>
        </p:spPr>
        <p:txBody>
          <a:bodyPr/>
          <a:lstStyle>
            <a:lvl1pPr>
              <a:defRPr>
                <a:noFill/>
              </a:defRPr>
            </a:lvl1pPr>
          </a:lstStyle>
          <a:p>
            <a:endParaRPr lang="sv-SE"/>
          </a:p>
        </p:txBody>
      </p:sp>
      <p:sp>
        <p:nvSpPr>
          <p:cNvPr id="4" name="Platshållare för datum 3"/>
          <p:cNvSpPr>
            <a:spLocks noGrp="1"/>
          </p:cNvSpPr>
          <p:nvPr>
            <p:ph type="dt" sz="half" idx="10"/>
          </p:nvPr>
        </p:nvSpPr>
        <p:spPr>
          <a:xfrm>
            <a:off x="9906000" y="7189384"/>
            <a:ext cx="931863" cy="180000"/>
          </a:xfrm>
        </p:spPr>
        <p:txBody>
          <a:bodyPr/>
          <a:lstStyle>
            <a:lvl1pPr>
              <a:defRPr>
                <a:noFill/>
              </a:defRPr>
            </a:lvl1pPr>
          </a:lstStyle>
          <a:p>
            <a:fld id="{CEB92958-B231-4359-B20F-5699D068EB36}" type="datetime1">
              <a:rPr lang="sv-SE" smtClean="0"/>
              <a:t>2025-11-20</a:t>
            </a:fld>
            <a:endParaRPr lang="sv-SE"/>
          </a:p>
        </p:txBody>
      </p:sp>
      <p:sp>
        <p:nvSpPr>
          <p:cNvPr id="6" name="Platshållare för bildnummer 5"/>
          <p:cNvSpPr>
            <a:spLocks noGrp="1"/>
          </p:cNvSpPr>
          <p:nvPr>
            <p:ph type="sldNum" sz="quarter" idx="12"/>
          </p:nvPr>
        </p:nvSpPr>
        <p:spPr>
          <a:xfrm>
            <a:off x="10893714" y="7189384"/>
            <a:ext cx="682624" cy="180000"/>
          </a:xfrm>
        </p:spPr>
        <p:txBody>
          <a:bodyPr/>
          <a:lstStyle>
            <a:lvl1pPr>
              <a:defRPr>
                <a:noFill/>
              </a:defRPr>
            </a:lvl1pPr>
          </a:lstStyle>
          <a:p>
            <a:fld id="{AE086683-F536-42AB-ABBC-F4803DFE8DBC}"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vänster och text">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11" name="Platshållare för bild 10"/>
          <p:cNvSpPr>
            <a:spLocks noGrp="1"/>
          </p:cNvSpPr>
          <p:nvPr>
            <p:ph type="pic" sz="quarter" idx="14"/>
          </p:nvPr>
        </p:nvSpPr>
        <p:spPr>
          <a:xfrm>
            <a:off x="611189" y="1479551"/>
            <a:ext cx="5322811" cy="3927600"/>
          </a:xfrm>
          <a:solidFill>
            <a:schemeClr val="bg1">
              <a:lumMod val="95000"/>
            </a:schemeClr>
          </a:solidFill>
        </p:spPr>
        <p:txBody>
          <a:bodyPr lIns="108000" tIns="72000"/>
          <a:lstStyle>
            <a:lvl1pPr marL="0" indent="0">
              <a:buNone/>
              <a:defRPr sz="1400"/>
            </a:lvl1pPr>
          </a:lstStyle>
          <a:p>
            <a:r>
              <a:rPr lang="sv-SE"/>
              <a:t>Klicka på ikonen för att lägga till en bild</a:t>
            </a:r>
          </a:p>
        </p:txBody>
      </p:sp>
      <p:sp>
        <p:nvSpPr>
          <p:cNvPr id="9" name="Platshållare för text 8"/>
          <p:cNvSpPr>
            <a:spLocks noGrp="1"/>
          </p:cNvSpPr>
          <p:nvPr>
            <p:ph type="body" sz="quarter" idx="13"/>
          </p:nvPr>
        </p:nvSpPr>
        <p:spPr>
          <a:xfrm>
            <a:off x="6258000" y="1479551"/>
            <a:ext cx="5328873"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EBCEF5AF-3235-431C-A311-B6B23167E204}"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och bild  i cirkel">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p:nvPr>
        </p:nvSpPr>
        <p:spPr>
          <a:xfrm>
            <a:off x="611189" y="1479551"/>
            <a:ext cx="5322811"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Ellips 1"/>
          <p:cNvSpPr>
            <a:spLocks noChangeAspect="1"/>
          </p:cNvSpPr>
          <p:nvPr userDrawn="1"/>
        </p:nvSpPr>
        <p:spPr>
          <a:xfrm>
            <a:off x="7137632" y="1651880"/>
            <a:ext cx="3194400" cy="3194400"/>
          </a:xfrm>
          <a:prstGeom prst="ellipse">
            <a:avLst/>
          </a:prstGeom>
          <a:solidFill>
            <a:srgbClr val="00627D"/>
          </a:solidFill>
          <a:ln w="22225">
            <a:solidFill>
              <a:srgbClr val="0D6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sv-SE" sz="1867" kern="0">
              <a:solidFill>
                <a:prstClr val="white"/>
              </a:solidFill>
              <a:latin typeface="Calibri" panose="020F0502020204030204"/>
              <a:sym typeface="Arial"/>
            </a:endParaRPr>
          </a:p>
        </p:txBody>
      </p:sp>
      <p:sp>
        <p:nvSpPr>
          <p:cNvPr id="3" name="Ellips 2"/>
          <p:cNvSpPr>
            <a:spLocks noChangeAspect="1"/>
          </p:cNvSpPr>
          <p:nvPr userDrawn="1"/>
        </p:nvSpPr>
        <p:spPr>
          <a:xfrm>
            <a:off x="7035138" y="1546796"/>
            <a:ext cx="3397680" cy="3397680"/>
          </a:xfrm>
          <a:prstGeom prst="ellipse">
            <a:avLst/>
          </a:prstGeom>
          <a:noFill/>
          <a:ln w="34925">
            <a:solidFill>
              <a:srgbClr val="006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sv-SE" sz="1867" kern="0">
              <a:solidFill>
                <a:prstClr val="white"/>
              </a:solidFill>
              <a:latin typeface="Calibri" panose="020F0502020204030204"/>
              <a:sym typeface="Arial"/>
            </a:endParaRPr>
          </a:p>
        </p:txBody>
      </p:sp>
      <p:sp>
        <p:nvSpPr>
          <p:cNvPr id="11" name="Platshållare för bild 10"/>
          <p:cNvSpPr>
            <a:spLocks noGrp="1"/>
          </p:cNvSpPr>
          <p:nvPr>
            <p:ph type="pic" sz="quarter" idx="14" hasCustomPrompt="1"/>
          </p:nvPr>
        </p:nvSpPr>
        <p:spPr>
          <a:xfrm>
            <a:off x="7650981" y="2165238"/>
            <a:ext cx="2164533" cy="2164533"/>
          </a:xfrm>
          <a:prstGeom prst="ellipse">
            <a:avLst/>
          </a:prstGeom>
          <a:solidFill>
            <a:schemeClr val="bg1">
              <a:lumMod val="95000"/>
            </a:schemeClr>
          </a:solidFill>
        </p:spPr>
        <p:txBody>
          <a:bodyPr lIns="0" tIns="180000"/>
          <a:lstStyle>
            <a:lvl1pPr marL="0" indent="0" algn="ctr">
              <a:buNone/>
              <a:defRPr sz="1400">
                <a:solidFill>
                  <a:schemeClr val="tx1"/>
                </a:solidFill>
              </a:defRPr>
            </a:lvl1pPr>
          </a:lstStyle>
          <a:p>
            <a:r>
              <a:rPr lang="sv-SE"/>
              <a:t>Bild</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8386CC30-3CB0-4A40-ACFF-4BE11B508129}"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C0FB2802-DACF-4C9E-9B3B-616268F9F9AE}" type="datetime1">
              <a:rPr lang="sv-SE" smtClean="0"/>
              <a:t>2025-11-20</a:t>
            </a:fld>
            <a:endParaRPr lang="sv-SE"/>
          </a:p>
        </p:txBody>
      </p:sp>
      <p:sp>
        <p:nvSpPr>
          <p:cNvPr id="5" name="Platshållare för bildnummer 4"/>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Rubrik och innehåll, mönster">
    <p:spTree>
      <p:nvGrpSpPr>
        <p:cNvPr id="1" name=""/>
        <p:cNvGrpSpPr/>
        <p:nvPr/>
      </p:nvGrpSpPr>
      <p:grpSpPr>
        <a:xfrm>
          <a:off x="0" y="0"/>
          <a:ext cx="0" cy="0"/>
          <a:chOff x="0" y="0"/>
          <a:chExt cx="0" cy="0"/>
        </a:xfrm>
      </p:grpSpPr>
      <p:pic>
        <p:nvPicPr>
          <p:cNvPr id="8" name="Bildobjekt 7"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10" name="Rubrik 9"/>
          <p:cNvSpPr>
            <a:spLocks noGrp="1"/>
          </p:cNvSpPr>
          <p:nvPr>
            <p:ph type="title"/>
          </p:nvPr>
        </p:nvSpPr>
        <p:spPr>
          <a:xfrm>
            <a:off x="611188" y="389092"/>
            <a:ext cx="7275512" cy="904875"/>
          </a:xfrm>
        </p:spPr>
        <p:txBody>
          <a:bodyPr/>
          <a:lstStyle>
            <a:lvl1pPr>
              <a:defRPr>
                <a:solidFill>
                  <a:schemeClr val="bg1"/>
                </a:solidFill>
              </a:defRPr>
            </a:lvl1pPr>
          </a:lstStyle>
          <a:p>
            <a:r>
              <a:rPr lang="sv-SE"/>
              <a:t>Klicka här för att ändra mall för rubrikformat</a:t>
            </a:r>
          </a:p>
        </p:txBody>
      </p:sp>
      <p:sp>
        <p:nvSpPr>
          <p:cNvPr id="3" name="Platshållare för innehåll 2"/>
          <p:cNvSpPr>
            <a:spLocks noGrp="1"/>
          </p:cNvSpPr>
          <p:nvPr>
            <p:ph idx="1"/>
          </p:nvPr>
        </p:nvSpPr>
        <p:spPr>
          <a:xfrm>
            <a:off x="611188" y="1479551"/>
            <a:ext cx="7275512"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 8"/>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8BF3B3E8-948E-47B0-AE5A-4A91DD838FB6}" type="datetime1">
              <a:rPr lang="sv-SE" smtClean="0"/>
              <a:t>2025-11-20</a:t>
            </a:fld>
            <a:endParaRPr lang="sv-SE"/>
          </a:p>
        </p:txBody>
      </p:sp>
      <p:sp>
        <p:nvSpPr>
          <p:cNvPr id="6" name="Platshållare för bildnummer 5"/>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vå delar, mönster">
    <p:spTree>
      <p:nvGrpSpPr>
        <p:cNvPr id="1" name=""/>
        <p:cNvGrpSpPr/>
        <p:nvPr/>
      </p:nvGrpSpPr>
      <p:grpSpPr>
        <a:xfrm>
          <a:off x="0" y="0"/>
          <a:ext cx="0" cy="0"/>
          <a:chOff x="0" y="0"/>
          <a:chExt cx="0" cy="0"/>
        </a:xfrm>
      </p:grpSpPr>
      <p:pic>
        <p:nvPicPr>
          <p:cNvPr id="2" name="Bildobjekt 1"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11" name="Rubrik 10"/>
          <p:cNvSpPr>
            <a:spLocks noGrp="1"/>
          </p:cNvSpPr>
          <p:nvPr>
            <p:ph type="title"/>
          </p:nvPr>
        </p:nvSpPr>
        <p:spPr>
          <a:xfrm>
            <a:off x="611188" y="389092"/>
            <a:ext cx="10968038" cy="904875"/>
          </a:xfrm>
        </p:spPr>
        <p:txBody>
          <a:bodyPr/>
          <a:lstStyle>
            <a:lvl1pPr>
              <a:defRPr>
                <a:solidFill>
                  <a:schemeClr val="bg1"/>
                </a:solidFill>
              </a:defRPr>
            </a:lvl1pPr>
          </a:lstStyle>
          <a:p>
            <a:r>
              <a:rPr lang="sv-SE"/>
              <a:t>Klicka här för att ändra mall för rubrikformat</a:t>
            </a:r>
          </a:p>
        </p:txBody>
      </p:sp>
      <p:sp>
        <p:nvSpPr>
          <p:cNvPr id="3" name="Platshållare för innehåll 2"/>
          <p:cNvSpPr>
            <a:spLocks noGrp="1"/>
          </p:cNvSpPr>
          <p:nvPr>
            <p:ph sz="half" idx="1"/>
          </p:nvPr>
        </p:nvSpPr>
        <p:spPr>
          <a:xfrm>
            <a:off x="611189" y="1479551"/>
            <a:ext cx="5322812"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58000" y="1479551"/>
            <a:ext cx="5328873"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 9"/>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23BE0A5A-AEF3-4B4A-924F-D4F6C7B0A7E5}"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e delar, mönster">
    <p:spTree>
      <p:nvGrpSpPr>
        <p:cNvPr id="1" name=""/>
        <p:cNvGrpSpPr/>
        <p:nvPr/>
      </p:nvGrpSpPr>
      <p:grpSpPr>
        <a:xfrm>
          <a:off x="0" y="0"/>
          <a:ext cx="0" cy="0"/>
          <a:chOff x="0" y="0"/>
          <a:chExt cx="0" cy="0"/>
        </a:xfrm>
      </p:grpSpPr>
      <p:pic>
        <p:nvPicPr>
          <p:cNvPr id="2" name="Bildobjekt 1"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9" name="Rubrik 8"/>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Platshållare för innehåll 2"/>
          <p:cNvSpPr>
            <a:spLocks noGrp="1"/>
          </p:cNvSpPr>
          <p:nvPr>
            <p:ph sz="half" idx="1"/>
          </p:nvPr>
        </p:nvSpPr>
        <p:spPr>
          <a:xfrm>
            <a:off x="611189" y="1479551"/>
            <a:ext cx="3441600"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8326" y="1479551"/>
            <a:ext cx="3441600"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3"/>
          <p:cNvSpPr>
            <a:spLocks noGrp="1"/>
          </p:cNvSpPr>
          <p:nvPr>
            <p:ph sz="half" idx="13"/>
          </p:nvPr>
        </p:nvSpPr>
        <p:spPr>
          <a:xfrm>
            <a:off x="8145463" y="1479551"/>
            <a:ext cx="3441600"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 10"/>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5733C559-685D-40BE-B063-745C35F40C51}"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ext och bild höger, mönster">
    <p:spTree>
      <p:nvGrpSpPr>
        <p:cNvPr id="1" name=""/>
        <p:cNvGrpSpPr/>
        <p:nvPr/>
      </p:nvGrpSpPr>
      <p:grpSpPr>
        <a:xfrm>
          <a:off x="0" y="0"/>
          <a:ext cx="0" cy="0"/>
          <a:chOff x="0" y="0"/>
          <a:chExt cx="0" cy="0"/>
        </a:xfrm>
      </p:grpSpPr>
      <p:pic>
        <p:nvPicPr>
          <p:cNvPr id="2" name="Bildobjekt 1"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8" name="Rubrik 7"/>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9" name="Platshållare för text 8"/>
          <p:cNvSpPr>
            <a:spLocks noGrp="1"/>
          </p:cNvSpPr>
          <p:nvPr>
            <p:ph type="body" sz="quarter" idx="13"/>
          </p:nvPr>
        </p:nvSpPr>
        <p:spPr>
          <a:xfrm>
            <a:off x="611189" y="1479551"/>
            <a:ext cx="5322811"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bild 10"/>
          <p:cNvSpPr>
            <a:spLocks noGrp="1"/>
          </p:cNvSpPr>
          <p:nvPr>
            <p:ph type="pic" sz="quarter" idx="14"/>
          </p:nvPr>
        </p:nvSpPr>
        <p:spPr>
          <a:xfrm>
            <a:off x="6258000" y="1479551"/>
            <a:ext cx="5328873" cy="3927600"/>
          </a:xfrm>
          <a:solidFill>
            <a:schemeClr val="bg1">
              <a:lumMod val="95000"/>
            </a:schemeClr>
          </a:solidFill>
        </p:spPr>
        <p:txBody>
          <a:bodyPr lIns="108000" tIns="72000"/>
          <a:lstStyle>
            <a:lvl1pPr marL="0" indent="0">
              <a:buNone/>
              <a:defRPr sz="1400">
                <a:solidFill>
                  <a:schemeClr val="bg1"/>
                </a:solidFill>
              </a:defRPr>
            </a:lvl1pPr>
          </a:lstStyle>
          <a:p>
            <a:r>
              <a:rPr lang="sv-SE"/>
              <a:t>Klicka på ikonen för att lägga till en bild</a:t>
            </a:r>
          </a:p>
        </p:txBody>
      </p:sp>
      <p:pic>
        <p:nvPicPr>
          <p:cNvPr id="4" name="Bild 3"/>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25793A76-40E1-4508-BFD5-D55C908703B5}"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ld vänster och text, mönster">
    <p:spTree>
      <p:nvGrpSpPr>
        <p:cNvPr id="1" name=""/>
        <p:cNvGrpSpPr/>
        <p:nvPr/>
      </p:nvGrpSpPr>
      <p:grpSpPr>
        <a:xfrm>
          <a:off x="0" y="0"/>
          <a:ext cx="0" cy="0"/>
          <a:chOff x="0" y="0"/>
          <a:chExt cx="0" cy="0"/>
        </a:xfrm>
      </p:grpSpPr>
      <p:pic>
        <p:nvPicPr>
          <p:cNvPr id="2" name="Bildobjekt 1"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8" name="Rubrik 7"/>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11" name="Platshållare för bild 10"/>
          <p:cNvSpPr>
            <a:spLocks noGrp="1"/>
          </p:cNvSpPr>
          <p:nvPr>
            <p:ph type="pic" sz="quarter" idx="14"/>
          </p:nvPr>
        </p:nvSpPr>
        <p:spPr>
          <a:xfrm>
            <a:off x="611189" y="1479551"/>
            <a:ext cx="5322811" cy="3927600"/>
          </a:xfrm>
          <a:solidFill>
            <a:schemeClr val="bg1">
              <a:lumMod val="95000"/>
            </a:schemeClr>
          </a:solidFill>
        </p:spPr>
        <p:txBody>
          <a:bodyPr lIns="108000" tIns="72000"/>
          <a:lstStyle>
            <a:lvl1pPr marL="0" indent="0">
              <a:buNone/>
              <a:defRPr sz="1400">
                <a:solidFill>
                  <a:schemeClr val="bg1"/>
                </a:solidFill>
              </a:defRPr>
            </a:lvl1pPr>
          </a:lstStyle>
          <a:p>
            <a:r>
              <a:rPr lang="sv-SE"/>
              <a:t>Klicka på ikonen för att lägga till en bild</a:t>
            </a:r>
          </a:p>
        </p:txBody>
      </p:sp>
      <p:sp>
        <p:nvSpPr>
          <p:cNvPr id="9" name="Platshållare för text 8"/>
          <p:cNvSpPr>
            <a:spLocks noGrp="1"/>
          </p:cNvSpPr>
          <p:nvPr>
            <p:ph type="body" sz="quarter" idx="13"/>
          </p:nvPr>
        </p:nvSpPr>
        <p:spPr>
          <a:xfrm>
            <a:off x="6258000" y="1479551"/>
            <a:ext cx="5328873"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 3"/>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627AEA27-F789-4C65-B3D1-B21562EEBCA0}"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xt och bild  i cirkel, mönster">
    <p:spTree>
      <p:nvGrpSpPr>
        <p:cNvPr id="1" name=""/>
        <p:cNvGrpSpPr/>
        <p:nvPr/>
      </p:nvGrpSpPr>
      <p:grpSpPr>
        <a:xfrm>
          <a:off x="0" y="0"/>
          <a:ext cx="0" cy="0"/>
          <a:chOff x="0" y="0"/>
          <a:chExt cx="0" cy="0"/>
        </a:xfrm>
      </p:grpSpPr>
      <p:pic>
        <p:nvPicPr>
          <p:cNvPr id="4" name="Bildobjekt 3"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8" name="Rubrik 7"/>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9" name="Platshållare för text 8"/>
          <p:cNvSpPr>
            <a:spLocks noGrp="1"/>
          </p:cNvSpPr>
          <p:nvPr>
            <p:ph type="body" sz="quarter" idx="13"/>
          </p:nvPr>
        </p:nvSpPr>
        <p:spPr>
          <a:xfrm>
            <a:off x="611189" y="1479551"/>
            <a:ext cx="5322811" cy="392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Ellips 11"/>
          <p:cNvSpPr>
            <a:spLocks noChangeAspect="1"/>
          </p:cNvSpPr>
          <p:nvPr userDrawn="1"/>
        </p:nvSpPr>
        <p:spPr>
          <a:xfrm>
            <a:off x="7137632" y="1651880"/>
            <a:ext cx="3194400" cy="3194400"/>
          </a:xfrm>
          <a:prstGeom prst="ellipse">
            <a:avLst/>
          </a:prstGeom>
          <a:solidFill>
            <a:schemeClr val="bg1"/>
          </a:solidFill>
          <a:ln w="22225">
            <a:solidFill>
              <a:srgbClr val="0D6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sv-SE" sz="1867" kern="0">
              <a:solidFill>
                <a:prstClr val="white"/>
              </a:solidFill>
              <a:latin typeface="Calibri" panose="020F0502020204030204"/>
              <a:sym typeface="Arial"/>
            </a:endParaRPr>
          </a:p>
        </p:txBody>
      </p:sp>
      <p:sp>
        <p:nvSpPr>
          <p:cNvPr id="13" name="Ellips 12"/>
          <p:cNvSpPr>
            <a:spLocks noChangeAspect="1"/>
          </p:cNvSpPr>
          <p:nvPr userDrawn="1"/>
        </p:nvSpPr>
        <p:spPr>
          <a:xfrm>
            <a:off x="7035138" y="1546796"/>
            <a:ext cx="3397680" cy="339768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sv-SE" sz="1867" kern="0">
              <a:solidFill>
                <a:prstClr val="white"/>
              </a:solidFill>
              <a:latin typeface="Calibri" panose="020F0502020204030204"/>
              <a:sym typeface="Arial"/>
            </a:endParaRPr>
          </a:p>
        </p:txBody>
      </p:sp>
      <p:sp>
        <p:nvSpPr>
          <p:cNvPr id="11" name="Platshållare för bild 10"/>
          <p:cNvSpPr>
            <a:spLocks noGrp="1"/>
          </p:cNvSpPr>
          <p:nvPr>
            <p:ph type="pic" sz="quarter" idx="14" hasCustomPrompt="1"/>
          </p:nvPr>
        </p:nvSpPr>
        <p:spPr>
          <a:xfrm>
            <a:off x="7650981" y="2165238"/>
            <a:ext cx="2164533" cy="2164533"/>
          </a:xfrm>
          <a:prstGeom prst="ellipse">
            <a:avLst/>
          </a:prstGeom>
          <a:solidFill>
            <a:schemeClr val="bg1">
              <a:lumMod val="95000"/>
            </a:schemeClr>
          </a:solidFill>
        </p:spPr>
        <p:txBody>
          <a:bodyPr lIns="0" tIns="180000"/>
          <a:lstStyle>
            <a:lvl1pPr marL="0" indent="0" algn="ctr">
              <a:buNone/>
              <a:defRPr sz="1400">
                <a:solidFill>
                  <a:schemeClr val="tx1"/>
                </a:solidFill>
              </a:defRPr>
            </a:lvl1pPr>
          </a:lstStyle>
          <a:p>
            <a:r>
              <a:rPr lang="sv-SE"/>
              <a:t>Bild</a:t>
            </a:r>
          </a:p>
        </p:txBody>
      </p:sp>
      <p:pic>
        <p:nvPicPr>
          <p:cNvPr id="2" name="Bild 1"/>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BA02A1ED-BC31-46AD-A1EE-652FC63B8CAC}"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ast rubrik, mönster">
    <p:spTree>
      <p:nvGrpSpPr>
        <p:cNvPr id="1" name=""/>
        <p:cNvGrpSpPr/>
        <p:nvPr/>
      </p:nvGrpSpPr>
      <p:grpSpPr>
        <a:xfrm>
          <a:off x="0" y="0"/>
          <a:ext cx="0" cy="0"/>
          <a:chOff x="0" y="0"/>
          <a:chExt cx="0" cy="0"/>
        </a:xfrm>
      </p:grpSpPr>
      <p:pic>
        <p:nvPicPr>
          <p:cNvPr id="2" name="Bildobjekt 1"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11" name="Rubrik 10"/>
          <p:cNvSpPr>
            <a:spLocks noGrp="1"/>
          </p:cNvSpPr>
          <p:nvPr>
            <p:ph type="title"/>
          </p:nvPr>
        </p:nvSpPr>
        <p:spPr>
          <a:xfrm>
            <a:off x="611188" y="389092"/>
            <a:ext cx="10968038" cy="904875"/>
          </a:xfrm>
        </p:spPr>
        <p:txBody>
          <a:bodyPr/>
          <a:lstStyle>
            <a:lvl1pPr>
              <a:defRPr>
                <a:solidFill>
                  <a:schemeClr val="bg1"/>
                </a:solidFill>
              </a:defRPr>
            </a:lvl1pPr>
          </a:lstStyle>
          <a:p>
            <a:r>
              <a:rPr lang="sv-SE"/>
              <a:t>Klicka här för att ändra mall för rubrikformat</a:t>
            </a:r>
          </a:p>
        </p:txBody>
      </p:sp>
      <p:pic>
        <p:nvPicPr>
          <p:cNvPr id="10" name="Bild 9"/>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616891" y="5975530"/>
            <a:ext cx="1038407" cy="415363"/>
          </a:xfrm>
          <a:prstGeom prst="rect">
            <a:avLst/>
          </a:prstGeom>
        </p:spPr>
      </p:pic>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C031896C-7CE8-4563-B535-20BAB95737AE}"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tartsida fjärd med bild">
    <p:bg>
      <p:bgPr>
        <a:solidFill>
          <a:schemeClr val="accent1"/>
        </a:solidFill>
        <a:effectLst/>
      </p:bgPr>
    </p:bg>
    <p:spTree>
      <p:nvGrpSpPr>
        <p:cNvPr id="1" name=""/>
        <p:cNvGrpSpPr/>
        <p:nvPr/>
      </p:nvGrpSpPr>
      <p:grpSpPr>
        <a:xfrm>
          <a:off x="0" y="0"/>
          <a:ext cx="0" cy="0"/>
          <a:chOff x="0" y="0"/>
          <a:chExt cx="0" cy="0"/>
        </a:xfrm>
      </p:grpSpPr>
      <p:sp>
        <p:nvSpPr>
          <p:cNvPr id="16" name="Platshållare för bild 15"/>
          <p:cNvSpPr>
            <a:spLocks noGrp="1"/>
          </p:cNvSpPr>
          <p:nvPr>
            <p:ph type="pic" sz="quarter" idx="13"/>
          </p:nvPr>
        </p:nvSpPr>
        <p:spPr>
          <a:xfrm>
            <a:off x="0" y="0"/>
            <a:ext cx="12191998" cy="6857998"/>
          </a:xfrm>
          <a:custGeom>
            <a:avLst/>
            <a:gdLst>
              <a:gd name="connsiteX0" fmla="*/ 11061757 w 12191999"/>
              <a:gd name="connsiteY0" fmla="*/ 777342 h 6857999"/>
              <a:gd name="connsiteX1" fmla="*/ 11088431 w 12191999"/>
              <a:gd name="connsiteY1" fmla="*/ 804983 h 6857999"/>
              <a:gd name="connsiteX2" fmla="*/ 11061757 w 12191999"/>
              <a:gd name="connsiteY2" fmla="*/ 832624 h 6857999"/>
              <a:gd name="connsiteX3" fmla="*/ 11035084 w 12191999"/>
              <a:gd name="connsiteY3" fmla="*/ 804983 h 6857999"/>
              <a:gd name="connsiteX4" fmla="*/ 11061757 w 12191999"/>
              <a:gd name="connsiteY4" fmla="*/ 777342 h 6857999"/>
              <a:gd name="connsiteX5" fmla="*/ 10512140 w 12191999"/>
              <a:gd name="connsiteY5" fmla="*/ 773224 h 6857999"/>
              <a:gd name="connsiteX6" fmla="*/ 10511848 w 12191999"/>
              <a:gd name="connsiteY6" fmla="*/ 773264 h 6857999"/>
              <a:gd name="connsiteX7" fmla="*/ 10511366 w 12191999"/>
              <a:gd name="connsiteY7" fmla="*/ 774246 h 6857999"/>
              <a:gd name="connsiteX8" fmla="*/ 10652059 w 12191999"/>
              <a:gd name="connsiteY8" fmla="*/ 888653 h 6857999"/>
              <a:gd name="connsiteX9" fmla="*/ 10792753 w 12191999"/>
              <a:gd name="connsiteY9" fmla="*/ 774246 h 6857999"/>
              <a:gd name="connsiteX10" fmla="*/ 10792783 w 12191999"/>
              <a:gd name="connsiteY10" fmla="*/ 773993 h 6857999"/>
              <a:gd name="connsiteX11" fmla="*/ 10791951 w 12191999"/>
              <a:gd name="connsiteY11" fmla="*/ 773224 h 6857999"/>
              <a:gd name="connsiteX12" fmla="*/ 11443344 w 12191999"/>
              <a:gd name="connsiteY12" fmla="*/ 758878 h 6857999"/>
              <a:gd name="connsiteX13" fmla="*/ 11443344 w 12191999"/>
              <a:gd name="connsiteY13" fmla="*/ 817090 h 6857999"/>
              <a:gd name="connsiteX14" fmla="*/ 11476513 w 12191999"/>
              <a:gd name="connsiteY14" fmla="*/ 853383 h 6857999"/>
              <a:gd name="connsiteX15" fmla="*/ 11504293 w 12191999"/>
              <a:gd name="connsiteY15" fmla="*/ 836301 h 6857999"/>
              <a:gd name="connsiteX16" fmla="*/ 11504680 w 12191999"/>
              <a:gd name="connsiteY16" fmla="*/ 836301 h 6857999"/>
              <a:gd name="connsiteX17" fmla="*/ 11504680 w 12191999"/>
              <a:gd name="connsiteY17" fmla="*/ 851089 h 6857999"/>
              <a:gd name="connsiteX18" fmla="*/ 11526240 w 12191999"/>
              <a:gd name="connsiteY18" fmla="*/ 851089 h 6857999"/>
              <a:gd name="connsiteX19" fmla="*/ 11526240 w 12191999"/>
              <a:gd name="connsiteY19" fmla="*/ 758878 h 6857999"/>
              <a:gd name="connsiteX20" fmla="*/ 11503436 w 12191999"/>
              <a:gd name="connsiteY20" fmla="*/ 758878 h 6857999"/>
              <a:gd name="connsiteX21" fmla="*/ 11503436 w 12191999"/>
              <a:gd name="connsiteY21" fmla="*/ 809212 h 6857999"/>
              <a:gd name="connsiteX22" fmla="*/ 11482622 w 12191999"/>
              <a:gd name="connsiteY22" fmla="*/ 832652 h 6857999"/>
              <a:gd name="connsiteX23" fmla="*/ 11466037 w 12191999"/>
              <a:gd name="connsiteY23" fmla="*/ 805564 h 6857999"/>
              <a:gd name="connsiteX24" fmla="*/ 11466037 w 12191999"/>
              <a:gd name="connsiteY24" fmla="*/ 758878 h 6857999"/>
              <a:gd name="connsiteX25" fmla="*/ 11596835 w 12191999"/>
              <a:gd name="connsiteY25" fmla="*/ 756584 h 6857999"/>
              <a:gd name="connsiteX26" fmla="*/ 11569028 w 12191999"/>
              <a:gd name="connsiteY26" fmla="*/ 773666 h 6857999"/>
              <a:gd name="connsiteX27" fmla="*/ 11568641 w 12191999"/>
              <a:gd name="connsiteY27" fmla="*/ 773666 h 6857999"/>
              <a:gd name="connsiteX28" fmla="*/ 11568641 w 12191999"/>
              <a:gd name="connsiteY28" fmla="*/ 758878 h 6857999"/>
              <a:gd name="connsiteX29" fmla="*/ 11547081 w 12191999"/>
              <a:gd name="connsiteY29" fmla="*/ 758878 h 6857999"/>
              <a:gd name="connsiteX30" fmla="*/ 11547081 w 12191999"/>
              <a:gd name="connsiteY30" fmla="*/ 851089 h 6857999"/>
              <a:gd name="connsiteX31" fmla="*/ 11547219 w 12191999"/>
              <a:gd name="connsiteY31" fmla="*/ 851089 h 6857999"/>
              <a:gd name="connsiteX32" fmla="*/ 11569913 w 12191999"/>
              <a:gd name="connsiteY32" fmla="*/ 851089 h 6857999"/>
              <a:gd name="connsiteX33" fmla="*/ 11569913 w 12191999"/>
              <a:gd name="connsiteY33" fmla="*/ 800754 h 6857999"/>
              <a:gd name="connsiteX34" fmla="*/ 11590727 w 12191999"/>
              <a:gd name="connsiteY34" fmla="*/ 777314 h 6857999"/>
              <a:gd name="connsiteX35" fmla="*/ 11607311 w 12191999"/>
              <a:gd name="connsiteY35" fmla="*/ 804403 h 6857999"/>
              <a:gd name="connsiteX36" fmla="*/ 11607311 w 12191999"/>
              <a:gd name="connsiteY36" fmla="*/ 851089 h 6857999"/>
              <a:gd name="connsiteX37" fmla="*/ 11630005 w 12191999"/>
              <a:gd name="connsiteY37" fmla="*/ 851089 h 6857999"/>
              <a:gd name="connsiteX38" fmla="*/ 11630005 w 12191999"/>
              <a:gd name="connsiteY38" fmla="*/ 792876 h 6857999"/>
              <a:gd name="connsiteX39" fmla="*/ 11596835 w 12191999"/>
              <a:gd name="connsiteY39" fmla="*/ 756584 h 6857999"/>
              <a:gd name="connsiteX40" fmla="*/ 11335239 w 12191999"/>
              <a:gd name="connsiteY40" fmla="*/ 756584 h 6857999"/>
              <a:gd name="connsiteX41" fmla="*/ 11307432 w 12191999"/>
              <a:gd name="connsiteY41" fmla="*/ 773168 h 6857999"/>
              <a:gd name="connsiteX42" fmla="*/ 11307183 w 12191999"/>
              <a:gd name="connsiteY42" fmla="*/ 773168 h 6857999"/>
              <a:gd name="connsiteX43" fmla="*/ 11307183 w 12191999"/>
              <a:gd name="connsiteY43" fmla="*/ 758767 h 6857999"/>
              <a:gd name="connsiteX44" fmla="*/ 11285623 w 12191999"/>
              <a:gd name="connsiteY44" fmla="*/ 758767 h 6857999"/>
              <a:gd name="connsiteX45" fmla="*/ 11285623 w 12191999"/>
              <a:gd name="connsiteY45" fmla="*/ 851089 h 6857999"/>
              <a:gd name="connsiteX46" fmla="*/ 11308178 w 12191999"/>
              <a:gd name="connsiteY46" fmla="*/ 851089 h 6857999"/>
              <a:gd name="connsiteX47" fmla="*/ 11308178 w 12191999"/>
              <a:gd name="connsiteY47" fmla="*/ 800754 h 6857999"/>
              <a:gd name="connsiteX48" fmla="*/ 11328992 w 12191999"/>
              <a:gd name="connsiteY48" fmla="*/ 777314 h 6857999"/>
              <a:gd name="connsiteX49" fmla="*/ 11344499 w 12191999"/>
              <a:gd name="connsiteY49" fmla="*/ 796138 h 6857999"/>
              <a:gd name="connsiteX50" fmla="*/ 11344499 w 12191999"/>
              <a:gd name="connsiteY50" fmla="*/ 851089 h 6857999"/>
              <a:gd name="connsiteX51" fmla="*/ 11367192 w 12191999"/>
              <a:gd name="connsiteY51" fmla="*/ 851089 h 6857999"/>
              <a:gd name="connsiteX52" fmla="*/ 11367192 w 12191999"/>
              <a:gd name="connsiteY52" fmla="*/ 801141 h 6857999"/>
              <a:gd name="connsiteX53" fmla="*/ 11386679 w 12191999"/>
              <a:gd name="connsiteY53" fmla="*/ 777314 h 6857999"/>
              <a:gd name="connsiteX54" fmla="*/ 11403513 w 12191999"/>
              <a:gd name="connsiteY54" fmla="*/ 798847 h 6857999"/>
              <a:gd name="connsiteX55" fmla="*/ 11403513 w 12191999"/>
              <a:gd name="connsiteY55" fmla="*/ 851089 h 6857999"/>
              <a:gd name="connsiteX56" fmla="*/ 11426206 w 12191999"/>
              <a:gd name="connsiteY56" fmla="*/ 851089 h 6857999"/>
              <a:gd name="connsiteX57" fmla="*/ 11426206 w 12191999"/>
              <a:gd name="connsiteY57" fmla="*/ 796138 h 6857999"/>
              <a:gd name="connsiteX58" fmla="*/ 11393479 w 12191999"/>
              <a:gd name="connsiteY58" fmla="*/ 756584 h 6857999"/>
              <a:gd name="connsiteX59" fmla="*/ 11363599 w 12191999"/>
              <a:gd name="connsiteY59" fmla="*/ 773666 h 6857999"/>
              <a:gd name="connsiteX60" fmla="*/ 11335239 w 12191999"/>
              <a:gd name="connsiteY60" fmla="*/ 756584 h 6857999"/>
              <a:gd name="connsiteX61" fmla="*/ 11175418 w 12191999"/>
              <a:gd name="connsiteY61" fmla="*/ 756584 h 6857999"/>
              <a:gd name="connsiteX62" fmla="*/ 11147611 w 12191999"/>
              <a:gd name="connsiteY62" fmla="*/ 773168 h 6857999"/>
              <a:gd name="connsiteX63" fmla="*/ 11147252 w 12191999"/>
              <a:gd name="connsiteY63" fmla="*/ 773168 h 6857999"/>
              <a:gd name="connsiteX64" fmla="*/ 11147252 w 12191999"/>
              <a:gd name="connsiteY64" fmla="*/ 758767 h 6857999"/>
              <a:gd name="connsiteX65" fmla="*/ 11125664 w 12191999"/>
              <a:gd name="connsiteY65" fmla="*/ 758767 h 6857999"/>
              <a:gd name="connsiteX66" fmla="*/ 11125664 w 12191999"/>
              <a:gd name="connsiteY66" fmla="*/ 851089 h 6857999"/>
              <a:gd name="connsiteX67" fmla="*/ 11148357 w 12191999"/>
              <a:gd name="connsiteY67" fmla="*/ 851089 h 6857999"/>
              <a:gd name="connsiteX68" fmla="*/ 11148357 w 12191999"/>
              <a:gd name="connsiteY68" fmla="*/ 800754 h 6857999"/>
              <a:gd name="connsiteX69" fmla="*/ 11169171 w 12191999"/>
              <a:gd name="connsiteY69" fmla="*/ 777314 h 6857999"/>
              <a:gd name="connsiteX70" fmla="*/ 11184678 w 12191999"/>
              <a:gd name="connsiteY70" fmla="*/ 796138 h 6857999"/>
              <a:gd name="connsiteX71" fmla="*/ 11184678 w 12191999"/>
              <a:gd name="connsiteY71" fmla="*/ 851089 h 6857999"/>
              <a:gd name="connsiteX72" fmla="*/ 11207371 w 12191999"/>
              <a:gd name="connsiteY72" fmla="*/ 851089 h 6857999"/>
              <a:gd name="connsiteX73" fmla="*/ 11207371 w 12191999"/>
              <a:gd name="connsiteY73" fmla="*/ 801141 h 6857999"/>
              <a:gd name="connsiteX74" fmla="*/ 11226858 w 12191999"/>
              <a:gd name="connsiteY74" fmla="*/ 777314 h 6857999"/>
              <a:gd name="connsiteX75" fmla="*/ 11243692 w 12191999"/>
              <a:gd name="connsiteY75" fmla="*/ 798847 h 6857999"/>
              <a:gd name="connsiteX76" fmla="*/ 11243692 w 12191999"/>
              <a:gd name="connsiteY76" fmla="*/ 851089 h 6857999"/>
              <a:gd name="connsiteX77" fmla="*/ 11266385 w 12191999"/>
              <a:gd name="connsiteY77" fmla="*/ 851089 h 6857999"/>
              <a:gd name="connsiteX78" fmla="*/ 11266385 w 12191999"/>
              <a:gd name="connsiteY78" fmla="*/ 796138 h 6857999"/>
              <a:gd name="connsiteX79" fmla="*/ 11233658 w 12191999"/>
              <a:gd name="connsiteY79" fmla="*/ 756584 h 6857999"/>
              <a:gd name="connsiteX80" fmla="*/ 11203778 w 12191999"/>
              <a:gd name="connsiteY80" fmla="*/ 773666 h 6857999"/>
              <a:gd name="connsiteX81" fmla="*/ 11175418 w 12191999"/>
              <a:gd name="connsiteY81" fmla="*/ 756584 h 6857999"/>
              <a:gd name="connsiteX82" fmla="*/ 11061757 w 12191999"/>
              <a:gd name="connsiteY82" fmla="*/ 756584 h 6857999"/>
              <a:gd name="connsiteX83" fmla="*/ 11012390 w 12191999"/>
              <a:gd name="connsiteY83" fmla="*/ 804983 h 6857999"/>
              <a:gd name="connsiteX84" fmla="*/ 11061757 w 12191999"/>
              <a:gd name="connsiteY84" fmla="*/ 853383 h 6857999"/>
              <a:gd name="connsiteX85" fmla="*/ 11111124 w 12191999"/>
              <a:gd name="connsiteY85" fmla="*/ 804983 h 6857999"/>
              <a:gd name="connsiteX86" fmla="*/ 11061757 w 12191999"/>
              <a:gd name="connsiteY86" fmla="*/ 756584 h 6857999"/>
              <a:gd name="connsiteX87" fmla="*/ 10924823 w 12191999"/>
              <a:gd name="connsiteY87" fmla="*/ 705890 h 6857999"/>
              <a:gd name="connsiteX88" fmla="*/ 10924823 w 12191999"/>
              <a:gd name="connsiteY88" fmla="*/ 851089 h 6857999"/>
              <a:gd name="connsiteX89" fmla="*/ 10947516 w 12191999"/>
              <a:gd name="connsiteY89" fmla="*/ 851089 h 6857999"/>
              <a:gd name="connsiteX90" fmla="*/ 10947516 w 12191999"/>
              <a:gd name="connsiteY90" fmla="*/ 804099 h 6857999"/>
              <a:gd name="connsiteX91" fmla="*/ 10947848 w 12191999"/>
              <a:gd name="connsiteY91" fmla="*/ 804099 h 6857999"/>
              <a:gd name="connsiteX92" fmla="*/ 10983975 w 12191999"/>
              <a:gd name="connsiteY92" fmla="*/ 851089 h 6857999"/>
              <a:gd name="connsiteX93" fmla="*/ 11014187 w 12191999"/>
              <a:gd name="connsiteY93" fmla="*/ 851089 h 6857999"/>
              <a:gd name="connsiteX94" fmla="*/ 10972725 w 12191999"/>
              <a:gd name="connsiteY94" fmla="*/ 800754 h 6857999"/>
              <a:gd name="connsiteX95" fmla="*/ 11011699 w 12191999"/>
              <a:gd name="connsiteY95" fmla="*/ 758878 h 6857999"/>
              <a:gd name="connsiteX96" fmla="*/ 10982510 w 12191999"/>
              <a:gd name="connsiteY96" fmla="*/ 758878 h 6857999"/>
              <a:gd name="connsiteX97" fmla="*/ 10947516 w 12191999"/>
              <a:gd name="connsiteY97" fmla="*/ 797106 h 6857999"/>
              <a:gd name="connsiteX98" fmla="*/ 10947516 w 12191999"/>
              <a:gd name="connsiteY98" fmla="*/ 705890 h 6857999"/>
              <a:gd name="connsiteX99" fmla="*/ 11090615 w 12191999"/>
              <a:gd name="connsiteY99" fmla="*/ 641487 h 6857999"/>
              <a:gd name="connsiteX100" fmla="*/ 11095341 w 12191999"/>
              <a:gd name="connsiteY100" fmla="*/ 641487 h 6857999"/>
              <a:gd name="connsiteX101" fmla="*/ 11095341 w 12191999"/>
              <a:gd name="connsiteY101" fmla="*/ 646655 h 6857999"/>
              <a:gd name="connsiteX102" fmla="*/ 11072454 w 12191999"/>
              <a:gd name="connsiteY102" fmla="*/ 667801 h 6857999"/>
              <a:gd name="connsiteX103" fmla="*/ 11056561 w 12191999"/>
              <a:gd name="connsiteY103" fmla="*/ 655694 h 6857999"/>
              <a:gd name="connsiteX104" fmla="*/ 11090615 w 12191999"/>
              <a:gd name="connsiteY104" fmla="*/ 641487 h 6857999"/>
              <a:gd name="connsiteX105" fmla="*/ 11537573 w 12191999"/>
              <a:gd name="connsiteY105" fmla="*/ 609036 h 6857999"/>
              <a:gd name="connsiteX106" fmla="*/ 11564246 w 12191999"/>
              <a:gd name="connsiteY106" fmla="*/ 636677 h 6857999"/>
              <a:gd name="connsiteX107" fmla="*/ 11537573 w 12191999"/>
              <a:gd name="connsiteY107" fmla="*/ 664318 h 6857999"/>
              <a:gd name="connsiteX108" fmla="*/ 11510926 w 12191999"/>
              <a:gd name="connsiteY108" fmla="*/ 636677 h 6857999"/>
              <a:gd name="connsiteX109" fmla="*/ 11537573 w 12191999"/>
              <a:gd name="connsiteY109" fmla="*/ 609036 h 6857999"/>
              <a:gd name="connsiteX110" fmla="*/ 11421286 w 12191999"/>
              <a:gd name="connsiteY110" fmla="*/ 609036 h 6857999"/>
              <a:gd name="connsiteX111" fmla="*/ 11447932 w 12191999"/>
              <a:gd name="connsiteY111" fmla="*/ 636677 h 6857999"/>
              <a:gd name="connsiteX112" fmla="*/ 11421286 w 12191999"/>
              <a:gd name="connsiteY112" fmla="*/ 664318 h 6857999"/>
              <a:gd name="connsiteX113" fmla="*/ 11394612 w 12191999"/>
              <a:gd name="connsiteY113" fmla="*/ 636677 h 6857999"/>
              <a:gd name="connsiteX114" fmla="*/ 11421286 w 12191999"/>
              <a:gd name="connsiteY114" fmla="*/ 609036 h 6857999"/>
              <a:gd name="connsiteX115" fmla="*/ 11196867 w 12191999"/>
              <a:gd name="connsiteY115" fmla="*/ 589632 h 6857999"/>
              <a:gd name="connsiteX116" fmla="*/ 11161901 w 12191999"/>
              <a:gd name="connsiteY116" fmla="*/ 605194 h 6857999"/>
              <a:gd name="connsiteX117" fmla="*/ 11161514 w 12191999"/>
              <a:gd name="connsiteY117" fmla="*/ 605194 h 6857999"/>
              <a:gd name="connsiteX118" fmla="*/ 11161514 w 12191999"/>
              <a:gd name="connsiteY118" fmla="*/ 590571 h 6857999"/>
              <a:gd name="connsiteX119" fmla="*/ 11138821 w 12191999"/>
              <a:gd name="connsiteY119" fmla="*/ 590571 h 6857999"/>
              <a:gd name="connsiteX120" fmla="*/ 11138821 w 12191999"/>
              <a:gd name="connsiteY120" fmla="*/ 682782 h 6857999"/>
              <a:gd name="connsiteX121" fmla="*/ 11161431 w 12191999"/>
              <a:gd name="connsiteY121" fmla="*/ 682782 h 6857999"/>
              <a:gd name="connsiteX122" fmla="*/ 11161431 w 12191999"/>
              <a:gd name="connsiteY122" fmla="*/ 633415 h 6857999"/>
              <a:gd name="connsiteX123" fmla="*/ 11185811 w 12191999"/>
              <a:gd name="connsiteY123" fmla="*/ 610169 h 6857999"/>
              <a:gd name="connsiteX124" fmla="*/ 11196867 w 12191999"/>
              <a:gd name="connsiteY124" fmla="*/ 611910 h 6857999"/>
              <a:gd name="connsiteX125" fmla="*/ 11078397 w 12191999"/>
              <a:gd name="connsiteY125" fmla="*/ 588305 h 6857999"/>
              <a:gd name="connsiteX126" fmla="*/ 11039700 w 12191999"/>
              <a:gd name="connsiteY126" fmla="*/ 603093 h 6857999"/>
              <a:gd name="connsiteX127" fmla="*/ 11051613 w 12191999"/>
              <a:gd name="connsiteY127" fmla="*/ 615200 h 6857999"/>
              <a:gd name="connsiteX128" fmla="*/ 11075937 w 12191999"/>
              <a:gd name="connsiteY128" fmla="*/ 605636 h 6857999"/>
              <a:gd name="connsiteX129" fmla="*/ 11096751 w 12191999"/>
              <a:gd name="connsiteY129" fmla="*/ 622939 h 6857999"/>
              <a:gd name="connsiteX130" fmla="*/ 11096751 w 12191999"/>
              <a:gd name="connsiteY130" fmla="*/ 625427 h 6857999"/>
              <a:gd name="connsiteX131" fmla="*/ 11091085 w 12191999"/>
              <a:gd name="connsiteY131" fmla="*/ 625427 h 6857999"/>
              <a:gd name="connsiteX132" fmla="*/ 11033950 w 12191999"/>
              <a:gd name="connsiteY132" fmla="*/ 657518 h 6857999"/>
              <a:gd name="connsiteX133" fmla="*/ 11067120 w 12191999"/>
              <a:gd name="connsiteY133" fmla="*/ 685160 h 6857999"/>
              <a:gd name="connsiteX134" fmla="*/ 11096226 w 12191999"/>
              <a:gd name="connsiteY134" fmla="*/ 670178 h 6857999"/>
              <a:gd name="connsiteX135" fmla="*/ 11096806 w 12191999"/>
              <a:gd name="connsiteY135" fmla="*/ 670178 h 6857999"/>
              <a:gd name="connsiteX136" fmla="*/ 11096806 w 12191999"/>
              <a:gd name="connsiteY136" fmla="*/ 682782 h 6857999"/>
              <a:gd name="connsiteX137" fmla="*/ 11096668 w 12191999"/>
              <a:gd name="connsiteY137" fmla="*/ 682782 h 6857999"/>
              <a:gd name="connsiteX138" fmla="*/ 11096806 w 12191999"/>
              <a:gd name="connsiteY138" fmla="*/ 682865 h 6857999"/>
              <a:gd name="connsiteX139" fmla="*/ 11096806 w 12191999"/>
              <a:gd name="connsiteY139" fmla="*/ 682782 h 6857999"/>
              <a:gd name="connsiteX140" fmla="*/ 11117095 w 12191999"/>
              <a:gd name="connsiteY140" fmla="*/ 682782 h 6857999"/>
              <a:gd name="connsiteX141" fmla="*/ 11117095 w 12191999"/>
              <a:gd name="connsiteY141" fmla="*/ 629767 h 6857999"/>
              <a:gd name="connsiteX142" fmla="*/ 11078397 w 12191999"/>
              <a:gd name="connsiteY142" fmla="*/ 588305 h 6857999"/>
              <a:gd name="connsiteX143" fmla="*/ 11537573 w 12191999"/>
              <a:gd name="connsiteY143" fmla="*/ 588277 h 6857999"/>
              <a:gd name="connsiteX144" fmla="*/ 11488233 w 12191999"/>
              <a:gd name="connsiteY144" fmla="*/ 636677 h 6857999"/>
              <a:gd name="connsiteX145" fmla="*/ 11537573 w 12191999"/>
              <a:gd name="connsiteY145" fmla="*/ 685077 h 6857999"/>
              <a:gd name="connsiteX146" fmla="*/ 11586940 w 12191999"/>
              <a:gd name="connsiteY146" fmla="*/ 636677 h 6857999"/>
              <a:gd name="connsiteX147" fmla="*/ 11537573 w 12191999"/>
              <a:gd name="connsiteY147" fmla="*/ 588277 h 6857999"/>
              <a:gd name="connsiteX148" fmla="*/ 11263427 w 12191999"/>
              <a:gd name="connsiteY148" fmla="*/ 588194 h 6857999"/>
              <a:gd name="connsiteX149" fmla="*/ 11235786 w 12191999"/>
              <a:gd name="connsiteY149" fmla="*/ 604779 h 6857999"/>
              <a:gd name="connsiteX150" fmla="*/ 11235316 w 12191999"/>
              <a:gd name="connsiteY150" fmla="*/ 604779 h 6857999"/>
              <a:gd name="connsiteX151" fmla="*/ 11235316 w 12191999"/>
              <a:gd name="connsiteY151" fmla="*/ 590571 h 6857999"/>
              <a:gd name="connsiteX152" fmla="*/ 11213756 w 12191999"/>
              <a:gd name="connsiteY152" fmla="*/ 590571 h 6857999"/>
              <a:gd name="connsiteX153" fmla="*/ 11213756 w 12191999"/>
              <a:gd name="connsiteY153" fmla="*/ 682782 h 6857999"/>
              <a:gd name="connsiteX154" fmla="*/ 11213811 w 12191999"/>
              <a:gd name="connsiteY154" fmla="*/ 682782 h 6857999"/>
              <a:gd name="connsiteX155" fmla="*/ 11236505 w 12191999"/>
              <a:gd name="connsiteY155" fmla="*/ 682782 h 6857999"/>
              <a:gd name="connsiteX156" fmla="*/ 11236505 w 12191999"/>
              <a:gd name="connsiteY156" fmla="*/ 632448 h 6857999"/>
              <a:gd name="connsiteX157" fmla="*/ 11257291 w 12191999"/>
              <a:gd name="connsiteY157" fmla="*/ 609008 h 6857999"/>
              <a:gd name="connsiteX158" fmla="*/ 11272825 w 12191999"/>
              <a:gd name="connsiteY158" fmla="*/ 627832 h 6857999"/>
              <a:gd name="connsiteX159" fmla="*/ 11272825 w 12191999"/>
              <a:gd name="connsiteY159" fmla="*/ 682782 h 6857999"/>
              <a:gd name="connsiteX160" fmla="*/ 11295519 w 12191999"/>
              <a:gd name="connsiteY160" fmla="*/ 682782 h 6857999"/>
              <a:gd name="connsiteX161" fmla="*/ 11295519 w 12191999"/>
              <a:gd name="connsiteY161" fmla="*/ 632835 h 6857999"/>
              <a:gd name="connsiteX162" fmla="*/ 11314868 w 12191999"/>
              <a:gd name="connsiteY162" fmla="*/ 609008 h 6857999"/>
              <a:gd name="connsiteX163" fmla="*/ 11331701 w 12191999"/>
              <a:gd name="connsiteY163" fmla="*/ 630541 h 6857999"/>
              <a:gd name="connsiteX164" fmla="*/ 11331701 w 12191999"/>
              <a:gd name="connsiteY164" fmla="*/ 682782 h 6857999"/>
              <a:gd name="connsiteX165" fmla="*/ 11354394 w 12191999"/>
              <a:gd name="connsiteY165" fmla="*/ 682782 h 6857999"/>
              <a:gd name="connsiteX166" fmla="*/ 11354394 w 12191999"/>
              <a:gd name="connsiteY166" fmla="*/ 627749 h 6857999"/>
              <a:gd name="connsiteX167" fmla="*/ 11321695 w 12191999"/>
              <a:gd name="connsiteY167" fmla="*/ 588194 h 6857999"/>
              <a:gd name="connsiteX168" fmla="*/ 11291787 w 12191999"/>
              <a:gd name="connsiteY168" fmla="*/ 605277 h 6857999"/>
              <a:gd name="connsiteX169" fmla="*/ 11263427 w 12191999"/>
              <a:gd name="connsiteY169" fmla="*/ 588194 h 6857999"/>
              <a:gd name="connsiteX170" fmla="*/ 11556755 w 12191999"/>
              <a:gd name="connsiteY170" fmla="*/ 546788 h 6857999"/>
              <a:gd name="connsiteX171" fmla="*/ 11542382 w 12191999"/>
              <a:gd name="connsiteY171" fmla="*/ 560603 h 6857999"/>
              <a:gd name="connsiteX172" fmla="*/ 11542382 w 12191999"/>
              <a:gd name="connsiteY172" fmla="*/ 560608 h 6857999"/>
              <a:gd name="connsiteX173" fmla="*/ 11556184 w 12191999"/>
              <a:gd name="connsiteY173" fmla="*/ 575955 h 6857999"/>
              <a:gd name="connsiteX174" fmla="*/ 11571530 w 12191999"/>
              <a:gd name="connsiteY174" fmla="*/ 562154 h 6857999"/>
              <a:gd name="connsiteX175" fmla="*/ 11557729 w 12191999"/>
              <a:gd name="connsiteY175" fmla="*/ 546807 h 6857999"/>
              <a:gd name="connsiteX176" fmla="*/ 11556755 w 12191999"/>
              <a:gd name="connsiteY176" fmla="*/ 546788 h 6857999"/>
              <a:gd name="connsiteX177" fmla="*/ 11517809 w 12191999"/>
              <a:gd name="connsiteY177" fmla="*/ 546788 h 6857999"/>
              <a:gd name="connsiteX178" fmla="*/ 11503436 w 12191999"/>
              <a:gd name="connsiteY178" fmla="*/ 560603 h 6857999"/>
              <a:gd name="connsiteX179" fmla="*/ 11503436 w 12191999"/>
              <a:gd name="connsiteY179" fmla="*/ 560608 h 6857999"/>
              <a:gd name="connsiteX180" fmla="*/ 11517237 w 12191999"/>
              <a:gd name="connsiteY180" fmla="*/ 575955 h 6857999"/>
              <a:gd name="connsiteX181" fmla="*/ 11532584 w 12191999"/>
              <a:gd name="connsiteY181" fmla="*/ 562154 h 6857999"/>
              <a:gd name="connsiteX182" fmla="*/ 11518782 w 12191999"/>
              <a:gd name="connsiteY182" fmla="*/ 546807 h 6857999"/>
              <a:gd name="connsiteX183" fmla="*/ 11517809 w 12191999"/>
              <a:gd name="connsiteY183" fmla="*/ 546788 h 6857999"/>
              <a:gd name="connsiteX184" fmla="*/ 11097304 w 12191999"/>
              <a:gd name="connsiteY184" fmla="*/ 546788 h 6857999"/>
              <a:gd name="connsiteX185" fmla="*/ 11082930 w 12191999"/>
              <a:gd name="connsiteY185" fmla="*/ 560603 h 6857999"/>
              <a:gd name="connsiteX186" fmla="*/ 11082930 w 12191999"/>
              <a:gd name="connsiteY186" fmla="*/ 560608 h 6857999"/>
              <a:gd name="connsiteX187" fmla="*/ 11096732 w 12191999"/>
              <a:gd name="connsiteY187" fmla="*/ 575955 h 6857999"/>
              <a:gd name="connsiteX188" fmla="*/ 11112079 w 12191999"/>
              <a:gd name="connsiteY188" fmla="*/ 562154 h 6857999"/>
              <a:gd name="connsiteX189" fmla="*/ 11098277 w 12191999"/>
              <a:gd name="connsiteY189" fmla="*/ 546807 h 6857999"/>
              <a:gd name="connsiteX190" fmla="*/ 11097304 w 12191999"/>
              <a:gd name="connsiteY190" fmla="*/ 546788 h 6857999"/>
              <a:gd name="connsiteX191" fmla="*/ 11058357 w 12191999"/>
              <a:gd name="connsiteY191" fmla="*/ 546788 h 6857999"/>
              <a:gd name="connsiteX192" fmla="*/ 11043984 w 12191999"/>
              <a:gd name="connsiteY192" fmla="*/ 560603 h 6857999"/>
              <a:gd name="connsiteX193" fmla="*/ 11043984 w 12191999"/>
              <a:gd name="connsiteY193" fmla="*/ 560608 h 6857999"/>
              <a:gd name="connsiteX194" fmla="*/ 11057786 w 12191999"/>
              <a:gd name="connsiteY194" fmla="*/ 575955 h 6857999"/>
              <a:gd name="connsiteX195" fmla="*/ 11073132 w 12191999"/>
              <a:gd name="connsiteY195" fmla="*/ 562154 h 6857999"/>
              <a:gd name="connsiteX196" fmla="*/ 11059331 w 12191999"/>
              <a:gd name="connsiteY196" fmla="*/ 546807 h 6857999"/>
              <a:gd name="connsiteX197" fmla="*/ 11058357 w 12191999"/>
              <a:gd name="connsiteY197" fmla="*/ 546788 h 6857999"/>
              <a:gd name="connsiteX198" fmla="*/ 10911417 w 12191999"/>
              <a:gd name="connsiteY198" fmla="*/ 546788 h 6857999"/>
              <a:gd name="connsiteX199" fmla="*/ 10963935 w 12191999"/>
              <a:gd name="connsiteY199" fmla="*/ 682782 h 6857999"/>
              <a:gd name="connsiteX200" fmla="*/ 10963990 w 12191999"/>
              <a:gd name="connsiteY200" fmla="*/ 682782 h 6857999"/>
              <a:gd name="connsiteX201" fmla="*/ 10984583 w 12191999"/>
              <a:gd name="connsiteY201" fmla="*/ 682782 h 6857999"/>
              <a:gd name="connsiteX202" fmla="*/ 11038677 w 12191999"/>
              <a:gd name="connsiteY202" fmla="*/ 546788 h 6857999"/>
              <a:gd name="connsiteX203" fmla="*/ 11012971 w 12191999"/>
              <a:gd name="connsiteY203" fmla="*/ 546788 h 6857999"/>
              <a:gd name="connsiteX204" fmla="*/ 10975323 w 12191999"/>
              <a:gd name="connsiteY204" fmla="*/ 649558 h 6857999"/>
              <a:gd name="connsiteX205" fmla="*/ 10938837 w 12191999"/>
              <a:gd name="connsiteY205" fmla="*/ 546788 h 6857999"/>
              <a:gd name="connsiteX206" fmla="*/ 10548211 w 12191999"/>
              <a:gd name="connsiteY206" fmla="*/ 537556 h 6857999"/>
              <a:gd name="connsiteX207" fmla="*/ 10547161 w 12191999"/>
              <a:gd name="connsiteY207" fmla="*/ 538606 h 6857999"/>
              <a:gd name="connsiteX208" fmla="*/ 10547161 w 12191999"/>
              <a:gd name="connsiteY208" fmla="*/ 547589 h 6857999"/>
              <a:gd name="connsiteX209" fmla="*/ 10548073 w 12191999"/>
              <a:gd name="connsiteY209" fmla="*/ 549137 h 6857999"/>
              <a:gd name="connsiteX210" fmla="*/ 10559130 w 12191999"/>
              <a:gd name="connsiteY210" fmla="*/ 555440 h 6857999"/>
              <a:gd name="connsiteX211" fmla="*/ 10560070 w 12191999"/>
              <a:gd name="connsiteY211" fmla="*/ 556987 h 6857999"/>
              <a:gd name="connsiteX212" fmla="*/ 10560070 w 12191999"/>
              <a:gd name="connsiteY212" fmla="*/ 564506 h 6857999"/>
              <a:gd name="connsiteX213" fmla="*/ 10559821 w 12191999"/>
              <a:gd name="connsiteY213" fmla="*/ 566579 h 6857999"/>
              <a:gd name="connsiteX214" fmla="*/ 10511228 w 12191999"/>
              <a:gd name="connsiteY214" fmla="*/ 757303 h 6857999"/>
              <a:gd name="connsiteX215" fmla="*/ 10511747 w 12191999"/>
              <a:gd name="connsiteY215" fmla="*/ 758266 h 6857999"/>
              <a:gd name="connsiteX216" fmla="*/ 10512002 w 12191999"/>
              <a:gd name="connsiteY216" fmla="*/ 758298 h 6857999"/>
              <a:gd name="connsiteX217" fmla="*/ 10791951 w 12191999"/>
              <a:gd name="connsiteY217" fmla="*/ 758298 h 6857999"/>
              <a:gd name="connsiteX218" fmla="*/ 10792784 w 12191999"/>
              <a:gd name="connsiteY218" fmla="*/ 757587 h 6857999"/>
              <a:gd name="connsiteX219" fmla="*/ 10792753 w 12191999"/>
              <a:gd name="connsiteY219" fmla="*/ 757303 h 6857999"/>
              <a:gd name="connsiteX220" fmla="*/ 10744215 w 12191999"/>
              <a:gd name="connsiteY220" fmla="*/ 566441 h 6857999"/>
              <a:gd name="connsiteX221" fmla="*/ 10743939 w 12191999"/>
              <a:gd name="connsiteY221" fmla="*/ 564368 h 6857999"/>
              <a:gd name="connsiteX222" fmla="*/ 10743939 w 12191999"/>
              <a:gd name="connsiteY222" fmla="*/ 556849 h 6857999"/>
              <a:gd name="connsiteX223" fmla="*/ 10744851 w 12191999"/>
              <a:gd name="connsiteY223" fmla="*/ 555301 h 6857999"/>
              <a:gd name="connsiteX224" fmla="*/ 10756101 w 12191999"/>
              <a:gd name="connsiteY224" fmla="*/ 548999 h 6857999"/>
              <a:gd name="connsiteX225" fmla="*/ 10757124 w 12191999"/>
              <a:gd name="connsiteY225" fmla="*/ 547589 h 6857999"/>
              <a:gd name="connsiteX226" fmla="*/ 10757124 w 12191999"/>
              <a:gd name="connsiteY226" fmla="*/ 538744 h 6857999"/>
              <a:gd name="connsiteX227" fmla="*/ 10756073 w 12191999"/>
              <a:gd name="connsiteY227" fmla="*/ 537694 h 6857999"/>
              <a:gd name="connsiteX228" fmla="*/ 10688684 w 12191999"/>
              <a:gd name="connsiteY228" fmla="*/ 537694 h 6857999"/>
              <a:gd name="connsiteX229" fmla="*/ 10687634 w 12191999"/>
              <a:gd name="connsiteY229" fmla="*/ 538744 h 6857999"/>
              <a:gd name="connsiteX230" fmla="*/ 10687634 w 12191999"/>
              <a:gd name="connsiteY230" fmla="*/ 547589 h 6857999"/>
              <a:gd name="connsiteX231" fmla="*/ 10688546 w 12191999"/>
              <a:gd name="connsiteY231" fmla="*/ 549137 h 6857999"/>
              <a:gd name="connsiteX232" fmla="*/ 10699602 w 12191999"/>
              <a:gd name="connsiteY232" fmla="*/ 555440 h 6857999"/>
              <a:gd name="connsiteX233" fmla="*/ 10700542 w 12191999"/>
              <a:gd name="connsiteY233" fmla="*/ 556987 h 6857999"/>
              <a:gd name="connsiteX234" fmla="*/ 10700542 w 12191999"/>
              <a:gd name="connsiteY234" fmla="*/ 564506 h 6857999"/>
              <a:gd name="connsiteX235" fmla="*/ 10700293 w 12191999"/>
              <a:gd name="connsiteY235" fmla="*/ 566579 h 6857999"/>
              <a:gd name="connsiteX236" fmla="*/ 10652170 w 12191999"/>
              <a:gd name="connsiteY236" fmla="*/ 755479 h 6857999"/>
              <a:gd name="connsiteX237" fmla="*/ 10651672 w 12191999"/>
              <a:gd name="connsiteY237" fmla="*/ 755479 h 6857999"/>
              <a:gd name="connsiteX238" fmla="*/ 10603743 w 12191999"/>
              <a:gd name="connsiteY238" fmla="*/ 566441 h 6857999"/>
              <a:gd name="connsiteX239" fmla="*/ 10603466 w 12191999"/>
              <a:gd name="connsiteY239" fmla="*/ 564368 h 6857999"/>
              <a:gd name="connsiteX240" fmla="*/ 10603466 w 12191999"/>
              <a:gd name="connsiteY240" fmla="*/ 556849 h 6857999"/>
              <a:gd name="connsiteX241" fmla="*/ 10604406 w 12191999"/>
              <a:gd name="connsiteY241" fmla="*/ 555301 h 6857999"/>
              <a:gd name="connsiteX242" fmla="*/ 10615628 w 12191999"/>
              <a:gd name="connsiteY242" fmla="*/ 548999 h 6857999"/>
              <a:gd name="connsiteX243" fmla="*/ 10616540 w 12191999"/>
              <a:gd name="connsiteY243" fmla="*/ 547451 h 6857999"/>
              <a:gd name="connsiteX244" fmla="*/ 10616540 w 12191999"/>
              <a:gd name="connsiteY244" fmla="*/ 538606 h 6857999"/>
              <a:gd name="connsiteX245" fmla="*/ 10615490 w 12191999"/>
              <a:gd name="connsiteY245" fmla="*/ 537556 h 6857999"/>
              <a:gd name="connsiteX246" fmla="*/ 11447186 w 12191999"/>
              <a:gd name="connsiteY246" fmla="*/ 537556 h 6857999"/>
              <a:gd name="connsiteX247" fmla="*/ 11447186 w 12191999"/>
              <a:gd name="connsiteY247" fmla="*/ 602291 h 6857999"/>
              <a:gd name="connsiteX248" fmla="*/ 11446633 w 12191999"/>
              <a:gd name="connsiteY248" fmla="*/ 602291 h 6857999"/>
              <a:gd name="connsiteX249" fmla="*/ 11415785 w 12191999"/>
              <a:gd name="connsiteY249" fmla="*/ 588277 h 6857999"/>
              <a:gd name="connsiteX250" fmla="*/ 11371919 w 12191999"/>
              <a:gd name="connsiteY250" fmla="*/ 636677 h 6857999"/>
              <a:gd name="connsiteX251" fmla="*/ 11416725 w 12191999"/>
              <a:gd name="connsiteY251" fmla="*/ 685077 h 6857999"/>
              <a:gd name="connsiteX252" fmla="*/ 11447932 w 12191999"/>
              <a:gd name="connsiteY252" fmla="*/ 668934 h 6857999"/>
              <a:gd name="connsiteX253" fmla="*/ 11448319 w 12191999"/>
              <a:gd name="connsiteY253" fmla="*/ 668934 h 6857999"/>
              <a:gd name="connsiteX254" fmla="*/ 11448319 w 12191999"/>
              <a:gd name="connsiteY254" fmla="*/ 682755 h 6857999"/>
              <a:gd name="connsiteX255" fmla="*/ 11448319 w 12191999"/>
              <a:gd name="connsiteY255" fmla="*/ 682782 h 6857999"/>
              <a:gd name="connsiteX256" fmla="*/ 11469879 w 12191999"/>
              <a:gd name="connsiteY256" fmla="*/ 682782 h 6857999"/>
              <a:gd name="connsiteX257" fmla="*/ 11469879 w 12191999"/>
              <a:gd name="connsiteY257" fmla="*/ 537556 h 6857999"/>
              <a:gd name="connsiteX258" fmla="*/ 10475184 w 12191999"/>
              <a:gd name="connsiteY258" fmla="*/ 498692 h 6857999"/>
              <a:gd name="connsiteX259" fmla="*/ 10828991 w 12191999"/>
              <a:gd name="connsiteY259" fmla="*/ 498692 h 6857999"/>
              <a:gd name="connsiteX260" fmla="*/ 10828991 w 12191999"/>
              <a:gd name="connsiteY260" fmla="*/ 764047 h 6857999"/>
              <a:gd name="connsiteX261" fmla="*/ 10652087 w 12191999"/>
              <a:gd name="connsiteY261" fmla="*/ 929895 h 6857999"/>
              <a:gd name="connsiteX262" fmla="*/ 10475184 w 12191999"/>
              <a:gd name="connsiteY262" fmla="*/ 764047 h 6857999"/>
              <a:gd name="connsiteX263" fmla="*/ 10456056 w 12191999"/>
              <a:gd name="connsiteY263" fmla="*/ 479343 h 6857999"/>
              <a:gd name="connsiteX264" fmla="*/ 10456056 w 12191999"/>
              <a:gd name="connsiteY264" fmla="*/ 764047 h 6857999"/>
              <a:gd name="connsiteX265" fmla="*/ 10652087 w 12191999"/>
              <a:gd name="connsiteY265" fmla="*/ 949243 h 6857999"/>
              <a:gd name="connsiteX266" fmla="*/ 10848091 w 12191999"/>
              <a:gd name="connsiteY266" fmla="*/ 764047 h 6857999"/>
              <a:gd name="connsiteX267" fmla="*/ 10848091 w 12191999"/>
              <a:gd name="connsiteY267" fmla="*/ 479343 h 6857999"/>
              <a:gd name="connsiteX268" fmla="*/ 0 w 12191999"/>
              <a:gd name="connsiteY268" fmla="*/ 0 h 6857999"/>
              <a:gd name="connsiteX269" fmla="*/ 12191999 w 12191999"/>
              <a:gd name="connsiteY269" fmla="*/ 0 h 6857999"/>
              <a:gd name="connsiteX270" fmla="*/ 12191999 w 12191999"/>
              <a:gd name="connsiteY270" fmla="*/ 6857999 h 6857999"/>
              <a:gd name="connsiteX271" fmla="*/ 0 w 12191999"/>
              <a:gd name="connsiteY27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2191999" h="6857999">
                <a:moveTo>
                  <a:pt x="11061757" y="777342"/>
                </a:moveTo>
                <a:cubicBezTo>
                  <a:pt x="11078397" y="777342"/>
                  <a:pt x="11088431" y="790610"/>
                  <a:pt x="11088431" y="804983"/>
                </a:cubicBezTo>
                <a:cubicBezTo>
                  <a:pt x="11088431" y="819357"/>
                  <a:pt x="11078397" y="832624"/>
                  <a:pt x="11061757" y="832624"/>
                </a:cubicBezTo>
                <a:cubicBezTo>
                  <a:pt x="11045117" y="832624"/>
                  <a:pt x="11035084" y="819357"/>
                  <a:pt x="11035084" y="804983"/>
                </a:cubicBezTo>
                <a:cubicBezTo>
                  <a:pt x="11035084" y="790582"/>
                  <a:pt x="11045117" y="777342"/>
                  <a:pt x="11061757" y="777342"/>
                </a:cubicBezTo>
                <a:close/>
                <a:moveTo>
                  <a:pt x="10512140" y="773224"/>
                </a:moveTo>
                <a:cubicBezTo>
                  <a:pt x="10512041" y="773218"/>
                  <a:pt x="10511942" y="773232"/>
                  <a:pt x="10511848" y="773264"/>
                </a:cubicBezTo>
                <a:cubicBezTo>
                  <a:pt x="10511444" y="773402"/>
                  <a:pt x="10511228" y="773842"/>
                  <a:pt x="10511366" y="774246"/>
                </a:cubicBezTo>
                <a:cubicBezTo>
                  <a:pt x="10511366" y="774246"/>
                  <a:pt x="10539311" y="888653"/>
                  <a:pt x="10652059" y="888653"/>
                </a:cubicBezTo>
                <a:cubicBezTo>
                  <a:pt x="10764808" y="888653"/>
                  <a:pt x="10792753" y="774246"/>
                  <a:pt x="10792753" y="774246"/>
                </a:cubicBezTo>
                <a:cubicBezTo>
                  <a:pt x="10792776" y="774164"/>
                  <a:pt x="10792787" y="774079"/>
                  <a:pt x="10792783" y="773993"/>
                </a:cubicBezTo>
                <a:cubicBezTo>
                  <a:pt x="10792766" y="773551"/>
                  <a:pt x="10792394" y="773206"/>
                  <a:pt x="10791951" y="773224"/>
                </a:cubicBezTo>
                <a:close/>
                <a:moveTo>
                  <a:pt x="11443344" y="758878"/>
                </a:moveTo>
                <a:lnTo>
                  <a:pt x="11443344" y="817090"/>
                </a:lnTo>
                <a:cubicBezTo>
                  <a:pt x="11443344" y="835914"/>
                  <a:pt x="11452051" y="853383"/>
                  <a:pt x="11476513" y="853383"/>
                </a:cubicBezTo>
                <a:cubicBezTo>
                  <a:pt x="11491633" y="853383"/>
                  <a:pt x="11500146" y="845505"/>
                  <a:pt x="11504293" y="836301"/>
                </a:cubicBezTo>
                <a:lnTo>
                  <a:pt x="11504680" y="836301"/>
                </a:lnTo>
                <a:lnTo>
                  <a:pt x="11504680" y="851089"/>
                </a:lnTo>
                <a:lnTo>
                  <a:pt x="11526240" y="851089"/>
                </a:lnTo>
                <a:lnTo>
                  <a:pt x="11526240" y="758878"/>
                </a:lnTo>
                <a:lnTo>
                  <a:pt x="11503436" y="758878"/>
                </a:lnTo>
                <a:lnTo>
                  <a:pt x="11503436" y="809212"/>
                </a:lnTo>
                <a:cubicBezTo>
                  <a:pt x="11503436" y="821513"/>
                  <a:pt x="11497576" y="832652"/>
                  <a:pt x="11482622" y="832652"/>
                </a:cubicBezTo>
                <a:cubicBezTo>
                  <a:pt x="11466756" y="832652"/>
                  <a:pt x="11466037" y="815736"/>
                  <a:pt x="11466037" y="805564"/>
                </a:cubicBezTo>
                <a:lnTo>
                  <a:pt x="11466037" y="758878"/>
                </a:lnTo>
                <a:close/>
                <a:moveTo>
                  <a:pt x="11596835" y="756584"/>
                </a:moveTo>
                <a:cubicBezTo>
                  <a:pt x="11581688" y="756584"/>
                  <a:pt x="11573202" y="764461"/>
                  <a:pt x="11569028" y="773666"/>
                </a:cubicBezTo>
                <a:lnTo>
                  <a:pt x="11568641" y="773666"/>
                </a:lnTo>
                <a:lnTo>
                  <a:pt x="11568641" y="758878"/>
                </a:lnTo>
                <a:lnTo>
                  <a:pt x="11547081" y="758878"/>
                </a:lnTo>
                <a:lnTo>
                  <a:pt x="11547081" y="851089"/>
                </a:lnTo>
                <a:lnTo>
                  <a:pt x="11547219" y="851089"/>
                </a:lnTo>
                <a:lnTo>
                  <a:pt x="11569913" y="851089"/>
                </a:lnTo>
                <a:lnTo>
                  <a:pt x="11569913" y="800754"/>
                </a:lnTo>
                <a:cubicBezTo>
                  <a:pt x="11569913" y="788454"/>
                  <a:pt x="11575773" y="777314"/>
                  <a:pt x="11590727" y="777314"/>
                </a:cubicBezTo>
                <a:cubicBezTo>
                  <a:pt x="11606620" y="777314"/>
                  <a:pt x="11607311" y="794231"/>
                  <a:pt x="11607311" y="804403"/>
                </a:cubicBezTo>
                <a:lnTo>
                  <a:pt x="11607311" y="851089"/>
                </a:lnTo>
                <a:lnTo>
                  <a:pt x="11630005" y="851089"/>
                </a:lnTo>
                <a:lnTo>
                  <a:pt x="11630005" y="792876"/>
                </a:lnTo>
                <a:cubicBezTo>
                  <a:pt x="11630005" y="774053"/>
                  <a:pt x="11621298" y="756584"/>
                  <a:pt x="11596835" y="756584"/>
                </a:cubicBezTo>
                <a:close/>
                <a:moveTo>
                  <a:pt x="11335239" y="756584"/>
                </a:moveTo>
                <a:cubicBezTo>
                  <a:pt x="11320092" y="756584"/>
                  <a:pt x="11311385" y="764655"/>
                  <a:pt x="11307432" y="773168"/>
                </a:cubicBezTo>
                <a:lnTo>
                  <a:pt x="11307183" y="773168"/>
                </a:lnTo>
                <a:lnTo>
                  <a:pt x="11307183" y="758767"/>
                </a:lnTo>
                <a:lnTo>
                  <a:pt x="11285623" y="758767"/>
                </a:lnTo>
                <a:lnTo>
                  <a:pt x="11285623" y="851089"/>
                </a:lnTo>
                <a:lnTo>
                  <a:pt x="11308178" y="851089"/>
                </a:lnTo>
                <a:lnTo>
                  <a:pt x="11308178" y="800754"/>
                </a:lnTo>
                <a:cubicBezTo>
                  <a:pt x="11308178" y="788454"/>
                  <a:pt x="11314038" y="777314"/>
                  <a:pt x="11328992" y="777314"/>
                </a:cubicBezTo>
                <a:cubicBezTo>
                  <a:pt x="11340049" y="777314"/>
                  <a:pt x="11344499" y="784805"/>
                  <a:pt x="11344499" y="796138"/>
                </a:cubicBezTo>
                <a:lnTo>
                  <a:pt x="11344499" y="851089"/>
                </a:lnTo>
                <a:lnTo>
                  <a:pt x="11367192" y="851089"/>
                </a:lnTo>
                <a:lnTo>
                  <a:pt x="11367192" y="801141"/>
                </a:lnTo>
                <a:cubicBezTo>
                  <a:pt x="11367192" y="789228"/>
                  <a:pt x="11372499" y="777314"/>
                  <a:pt x="11386679" y="777314"/>
                </a:cubicBezTo>
                <a:cubicBezTo>
                  <a:pt x="11400085" y="777314"/>
                  <a:pt x="11403513" y="787321"/>
                  <a:pt x="11403513" y="798847"/>
                </a:cubicBezTo>
                <a:lnTo>
                  <a:pt x="11403513" y="851089"/>
                </a:lnTo>
                <a:lnTo>
                  <a:pt x="11426206" y="851089"/>
                </a:lnTo>
                <a:lnTo>
                  <a:pt x="11426206" y="796138"/>
                </a:lnTo>
                <a:cubicBezTo>
                  <a:pt x="11426206" y="774025"/>
                  <a:pt x="11417693" y="756584"/>
                  <a:pt x="11393479" y="756584"/>
                </a:cubicBezTo>
                <a:cubicBezTo>
                  <a:pt x="11379852" y="756584"/>
                  <a:pt x="11370205" y="761946"/>
                  <a:pt x="11363599" y="773666"/>
                </a:cubicBezTo>
                <a:cubicBezTo>
                  <a:pt x="11358872" y="762139"/>
                  <a:pt x="11349226" y="756584"/>
                  <a:pt x="11335239" y="756584"/>
                </a:cubicBezTo>
                <a:close/>
                <a:moveTo>
                  <a:pt x="11175418" y="756584"/>
                </a:moveTo>
                <a:cubicBezTo>
                  <a:pt x="11160298" y="756584"/>
                  <a:pt x="11151591" y="764655"/>
                  <a:pt x="11147611" y="773168"/>
                </a:cubicBezTo>
                <a:lnTo>
                  <a:pt x="11147252" y="773168"/>
                </a:lnTo>
                <a:lnTo>
                  <a:pt x="11147252" y="758767"/>
                </a:lnTo>
                <a:lnTo>
                  <a:pt x="11125664" y="758767"/>
                </a:lnTo>
                <a:lnTo>
                  <a:pt x="11125664" y="851089"/>
                </a:lnTo>
                <a:lnTo>
                  <a:pt x="11148357" y="851089"/>
                </a:lnTo>
                <a:lnTo>
                  <a:pt x="11148357" y="800754"/>
                </a:lnTo>
                <a:cubicBezTo>
                  <a:pt x="11148357" y="788454"/>
                  <a:pt x="11154245" y="777314"/>
                  <a:pt x="11169171" y="777314"/>
                </a:cubicBezTo>
                <a:cubicBezTo>
                  <a:pt x="11180227" y="777314"/>
                  <a:pt x="11184678" y="784805"/>
                  <a:pt x="11184678" y="796138"/>
                </a:cubicBezTo>
                <a:lnTo>
                  <a:pt x="11184678" y="851089"/>
                </a:lnTo>
                <a:lnTo>
                  <a:pt x="11207371" y="851089"/>
                </a:lnTo>
                <a:lnTo>
                  <a:pt x="11207371" y="801141"/>
                </a:lnTo>
                <a:cubicBezTo>
                  <a:pt x="11207371" y="789228"/>
                  <a:pt x="11212678" y="777314"/>
                  <a:pt x="11226858" y="777314"/>
                </a:cubicBezTo>
                <a:cubicBezTo>
                  <a:pt x="11240292" y="777314"/>
                  <a:pt x="11243692" y="787321"/>
                  <a:pt x="11243692" y="798847"/>
                </a:cubicBezTo>
                <a:lnTo>
                  <a:pt x="11243692" y="851089"/>
                </a:lnTo>
                <a:lnTo>
                  <a:pt x="11266385" y="851089"/>
                </a:lnTo>
                <a:lnTo>
                  <a:pt x="11266385" y="796138"/>
                </a:lnTo>
                <a:cubicBezTo>
                  <a:pt x="11266385" y="774025"/>
                  <a:pt x="11257871" y="756584"/>
                  <a:pt x="11233658" y="756584"/>
                </a:cubicBezTo>
                <a:cubicBezTo>
                  <a:pt x="11220058" y="756584"/>
                  <a:pt x="11210412" y="761946"/>
                  <a:pt x="11203778" y="773666"/>
                </a:cubicBezTo>
                <a:cubicBezTo>
                  <a:pt x="11199051" y="762139"/>
                  <a:pt x="11189404" y="756584"/>
                  <a:pt x="11175418" y="756584"/>
                </a:cubicBezTo>
                <a:close/>
                <a:moveTo>
                  <a:pt x="11061757" y="756584"/>
                </a:moveTo>
                <a:cubicBezTo>
                  <a:pt x="11034337" y="756584"/>
                  <a:pt x="11012390" y="775932"/>
                  <a:pt x="11012390" y="804983"/>
                </a:cubicBezTo>
                <a:cubicBezTo>
                  <a:pt x="11012390" y="833979"/>
                  <a:pt x="11034337" y="853383"/>
                  <a:pt x="11061757" y="853383"/>
                </a:cubicBezTo>
                <a:cubicBezTo>
                  <a:pt x="11089177" y="853383"/>
                  <a:pt x="11111124" y="834034"/>
                  <a:pt x="11111124" y="804983"/>
                </a:cubicBezTo>
                <a:cubicBezTo>
                  <a:pt x="11111124" y="775932"/>
                  <a:pt x="11089177" y="756584"/>
                  <a:pt x="11061757" y="756584"/>
                </a:cubicBezTo>
                <a:close/>
                <a:moveTo>
                  <a:pt x="10924823" y="705890"/>
                </a:moveTo>
                <a:lnTo>
                  <a:pt x="10924823" y="851089"/>
                </a:lnTo>
                <a:lnTo>
                  <a:pt x="10947516" y="851089"/>
                </a:lnTo>
                <a:lnTo>
                  <a:pt x="10947516" y="804099"/>
                </a:lnTo>
                <a:lnTo>
                  <a:pt x="10947848" y="804099"/>
                </a:lnTo>
                <a:lnTo>
                  <a:pt x="10983975" y="851089"/>
                </a:lnTo>
                <a:lnTo>
                  <a:pt x="11014187" y="851089"/>
                </a:lnTo>
                <a:lnTo>
                  <a:pt x="10972725" y="800754"/>
                </a:lnTo>
                <a:lnTo>
                  <a:pt x="11011699" y="758878"/>
                </a:lnTo>
                <a:lnTo>
                  <a:pt x="10982510" y="758878"/>
                </a:lnTo>
                <a:lnTo>
                  <a:pt x="10947516" y="797106"/>
                </a:lnTo>
                <a:lnTo>
                  <a:pt x="10947516" y="705890"/>
                </a:lnTo>
                <a:close/>
                <a:moveTo>
                  <a:pt x="11090615" y="641487"/>
                </a:moveTo>
                <a:lnTo>
                  <a:pt x="11095341" y="641487"/>
                </a:lnTo>
                <a:lnTo>
                  <a:pt x="11095341" y="646655"/>
                </a:lnTo>
                <a:cubicBezTo>
                  <a:pt x="11095341" y="659536"/>
                  <a:pt x="11087961" y="667801"/>
                  <a:pt x="11072454" y="667801"/>
                </a:cubicBezTo>
                <a:cubicBezTo>
                  <a:pt x="11065074" y="667801"/>
                  <a:pt x="11056561" y="664152"/>
                  <a:pt x="11056561" y="655694"/>
                </a:cubicBezTo>
                <a:cubicBezTo>
                  <a:pt x="11056561" y="642454"/>
                  <a:pt x="11078121" y="641487"/>
                  <a:pt x="11090615" y="641487"/>
                </a:cubicBezTo>
                <a:close/>
                <a:moveTo>
                  <a:pt x="11537573" y="609036"/>
                </a:moveTo>
                <a:cubicBezTo>
                  <a:pt x="11554212" y="609036"/>
                  <a:pt x="11564246" y="622221"/>
                  <a:pt x="11564246" y="636677"/>
                </a:cubicBezTo>
                <a:cubicBezTo>
                  <a:pt x="11564246" y="651133"/>
                  <a:pt x="11554212" y="664318"/>
                  <a:pt x="11537573" y="664318"/>
                </a:cubicBezTo>
                <a:cubicBezTo>
                  <a:pt x="11520932" y="664318"/>
                  <a:pt x="11510926" y="651050"/>
                  <a:pt x="11510926" y="636677"/>
                </a:cubicBezTo>
                <a:cubicBezTo>
                  <a:pt x="11510926" y="622276"/>
                  <a:pt x="11520932" y="609036"/>
                  <a:pt x="11537573" y="609036"/>
                </a:cubicBezTo>
                <a:close/>
                <a:moveTo>
                  <a:pt x="11421286" y="609036"/>
                </a:moveTo>
                <a:cubicBezTo>
                  <a:pt x="11437954" y="609036"/>
                  <a:pt x="11447932" y="622304"/>
                  <a:pt x="11447932" y="636677"/>
                </a:cubicBezTo>
                <a:cubicBezTo>
                  <a:pt x="11447932" y="651050"/>
                  <a:pt x="11437926" y="664318"/>
                  <a:pt x="11421286" y="664318"/>
                </a:cubicBezTo>
                <a:cubicBezTo>
                  <a:pt x="11404646" y="664318"/>
                  <a:pt x="11394612" y="651050"/>
                  <a:pt x="11394612" y="636677"/>
                </a:cubicBezTo>
                <a:cubicBezTo>
                  <a:pt x="11394612" y="622276"/>
                  <a:pt x="11404618" y="609036"/>
                  <a:pt x="11421286" y="609036"/>
                </a:cubicBezTo>
                <a:close/>
                <a:moveTo>
                  <a:pt x="11196867" y="589632"/>
                </a:moveTo>
                <a:cubicBezTo>
                  <a:pt x="11182952" y="585192"/>
                  <a:pt x="11167917" y="591883"/>
                  <a:pt x="11161901" y="605194"/>
                </a:cubicBezTo>
                <a:lnTo>
                  <a:pt x="11161514" y="605194"/>
                </a:lnTo>
                <a:lnTo>
                  <a:pt x="11161514" y="590571"/>
                </a:lnTo>
                <a:lnTo>
                  <a:pt x="11138821" y="590571"/>
                </a:lnTo>
                <a:lnTo>
                  <a:pt x="11138821" y="682782"/>
                </a:lnTo>
                <a:lnTo>
                  <a:pt x="11161431" y="682782"/>
                </a:lnTo>
                <a:lnTo>
                  <a:pt x="11161431" y="633415"/>
                </a:lnTo>
                <a:cubicBezTo>
                  <a:pt x="11161431" y="628412"/>
                  <a:pt x="11164444" y="610169"/>
                  <a:pt x="11185811" y="610169"/>
                </a:cubicBezTo>
                <a:cubicBezTo>
                  <a:pt x="11189555" y="610283"/>
                  <a:pt x="11193269" y="610868"/>
                  <a:pt x="11196867" y="611910"/>
                </a:cubicBezTo>
                <a:close/>
                <a:moveTo>
                  <a:pt x="11078397" y="588305"/>
                </a:moveTo>
                <a:cubicBezTo>
                  <a:pt x="11064024" y="588305"/>
                  <a:pt x="11049844" y="592727"/>
                  <a:pt x="11039700" y="603093"/>
                </a:cubicBezTo>
                <a:lnTo>
                  <a:pt x="11051613" y="615200"/>
                </a:lnTo>
                <a:cubicBezTo>
                  <a:pt x="11058203" y="609024"/>
                  <a:pt x="11066906" y="605602"/>
                  <a:pt x="11075937" y="605636"/>
                </a:cubicBezTo>
                <a:cubicBezTo>
                  <a:pt x="11088044" y="605636"/>
                  <a:pt x="11096751" y="611606"/>
                  <a:pt x="11096751" y="622939"/>
                </a:cubicBezTo>
                <a:lnTo>
                  <a:pt x="11096751" y="625427"/>
                </a:lnTo>
                <a:lnTo>
                  <a:pt x="11091085" y="625427"/>
                </a:lnTo>
                <a:cubicBezTo>
                  <a:pt x="11068364" y="625427"/>
                  <a:pt x="11033950" y="627528"/>
                  <a:pt x="11033950" y="657518"/>
                </a:cubicBezTo>
                <a:cubicBezTo>
                  <a:pt x="11033950" y="675762"/>
                  <a:pt x="11050231" y="685160"/>
                  <a:pt x="11067120" y="685160"/>
                </a:cubicBezTo>
                <a:cubicBezTo>
                  <a:pt x="11079199" y="685160"/>
                  <a:pt x="11089813" y="680543"/>
                  <a:pt x="11096226" y="670178"/>
                </a:cubicBezTo>
                <a:lnTo>
                  <a:pt x="11096806" y="670178"/>
                </a:lnTo>
                <a:lnTo>
                  <a:pt x="11096806" y="682782"/>
                </a:lnTo>
                <a:lnTo>
                  <a:pt x="11096668" y="682782"/>
                </a:lnTo>
                <a:lnTo>
                  <a:pt x="11096806" y="682865"/>
                </a:lnTo>
                <a:lnTo>
                  <a:pt x="11096806" y="682782"/>
                </a:lnTo>
                <a:lnTo>
                  <a:pt x="11117095" y="682782"/>
                </a:lnTo>
                <a:lnTo>
                  <a:pt x="11117095" y="629767"/>
                </a:lnTo>
                <a:cubicBezTo>
                  <a:pt x="11117095" y="616692"/>
                  <a:pt x="11117095" y="588305"/>
                  <a:pt x="11078397" y="588305"/>
                </a:cubicBezTo>
                <a:close/>
                <a:moveTo>
                  <a:pt x="11537573" y="588277"/>
                </a:moveTo>
                <a:cubicBezTo>
                  <a:pt x="11510152" y="588277"/>
                  <a:pt x="11488233" y="607626"/>
                  <a:pt x="11488233" y="636677"/>
                </a:cubicBezTo>
                <a:cubicBezTo>
                  <a:pt x="11488233" y="665673"/>
                  <a:pt x="11510152" y="685077"/>
                  <a:pt x="11537573" y="685077"/>
                </a:cubicBezTo>
                <a:cubicBezTo>
                  <a:pt x="11564993" y="685077"/>
                  <a:pt x="11586940" y="665728"/>
                  <a:pt x="11586940" y="636677"/>
                </a:cubicBezTo>
                <a:cubicBezTo>
                  <a:pt x="11586940" y="607626"/>
                  <a:pt x="11564993" y="588277"/>
                  <a:pt x="11537573" y="588277"/>
                </a:cubicBezTo>
                <a:close/>
                <a:moveTo>
                  <a:pt x="11263427" y="588194"/>
                </a:moveTo>
                <a:cubicBezTo>
                  <a:pt x="11248308" y="588194"/>
                  <a:pt x="11239601" y="596266"/>
                  <a:pt x="11235786" y="604779"/>
                </a:cubicBezTo>
                <a:lnTo>
                  <a:pt x="11235316" y="604779"/>
                </a:lnTo>
                <a:lnTo>
                  <a:pt x="11235316" y="590571"/>
                </a:lnTo>
                <a:lnTo>
                  <a:pt x="11213756" y="590571"/>
                </a:lnTo>
                <a:lnTo>
                  <a:pt x="11213756" y="682782"/>
                </a:lnTo>
                <a:lnTo>
                  <a:pt x="11213811" y="682782"/>
                </a:lnTo>
                <a:lnTo>
                  <a:pt x="11236505" y="682782"/>
                </a:lnTo>
                <a:lnTo>
                  <a:pt x="11236505" y="632448"/>
                </a:lnTo>
                <a:cubicBezTo>
                  <a:pt x="11236505" y="620175"/>
                  <a:pt x="11242365" y="609008"/>
                  <a:pt x="11257291" y="609008"/>
                </a:cubicBezTo>
                <a:cubicBezTo>
                  <a:pt x="11268347" y="609008"/>
                  <a:pt x="11272825" y="616499"/>
                  <a:pt x="11272825" y="627832"/>
                </a:cubicBezTo>
                <a:lnTo>
                  <a:pt x="11272825" y="682782"/>
                </a:lnTo>
                <a:lnTo>
                  <a:pt x="11295519" y="682782"/>
                </a:lnTo>
                <a:lnTo>
                  <a:pt x="11295519" y="632835"/>
                </a:lnTo>
                <a:cubicBezTo>
                  <a:pt x="11295519" y="620921"/>
                  <a:pt x="11300798" y="609008"/>
                  <a:pt x="11314868" y="609008"/>
                </a:cubicBezTo>
                <a:cubicBezTo>
                  <a:pt x="11328301" y="609008"/>
                  <a:pt x="11331701" y="619014"/>
                  <a:pt x="11331701" y="630541"/>
                </a:cubicBezTo>
                <a:lnTo>
                  <a:pt x="11331701" y="682782"/>
                </a:lnTo>
                <a:lnTo>
                  <a:pt x="11354394" y="682782"/>
                </a:lnTo>
                <a:lnTo>
                  <a:pt x="11354394" y="627749"/>
                </a:lnTo>
                <a:cubicBezTo>
                  <a:pt x="11354394" y="605636"/>
                  <a:pt x="11345909" y="588194"/>
                  <a:pt x="11321695" y="588194"/>
                </a:cubicBezTo>
                <a:cubicBezTo>
                  <a:pt x="11308068" y="588194"/>
                  <a:pt x="11298421" y="593557"/>
                  <a:pt x="11291787" y="605277"/>
                </a:cubicBezTo>
                <a:cubicBezTo>
                  <a:pt x="11287088" y="593750"/>
                  <a:pt x="11277441" y="588194"/>
                  <a:pt x="11263427" y="588194"/>
                </a:cubicBezTo>
                <a:close/>
                <a:moveTo>
                  <a:pt x="11556755" y="546788"/>
                </a:moveTo>
                <a:cubicBezTo>
                  <a:pt x="11548971" y="546634"/>
                  <a:pt x="11542536" y="552819"/>
                  <a:pt x="11542382" y="560603"/>
                </a:cubicBezTo>
                <a:cubicBezTo>
                  <a:pt x="11542382" y="560605"/>
                  <a:pt x="11542382" y="560607"/>
                  <a:pt x="11542382" y="560608"/>
                </a:cubicBezTo>
                <a:cubicBezTo>
                  <a:pt x="11541955" y="568657"/>
                  <a:pt x="11548135" y="575528"/>
                  <a:pt x="11556184" y="575955"/>
                </a:cubicBezTo>
                <a:cubicBezTo>
                  <a:pt x="11564233" y="576382"/>
                  <a:pt x="11571104" y="570203"/>
                  <a:pt x="11571530" y="562154"/>
                </a:cubicBezTo>
                <a:cubicBezTo>
                  <a:pt x="11571957" y="554105"/>
                  <a:pt x="11565778" y="547234"/>
                  <a:pt x="11557729" y="546807"/>
                </a:cubicBezTo>
                <a:cubicBezTo>
                  <a:pt x="11557405" y="546790"/>
                  <a:pt x="11557080" y="546783"/>
                  <a:pt x="11556755" y="546788"/>
                </a:cubicBezTo>
                <a:close/>
                <a:moveTo>
                  <a:pt x="11517809" y="546788"/>
                </a:moveTo>
                <a:cubicBezTo>
                  <a:pt x="11510025" y="546634"/>
                  <a:pt x="11503590" y="552819"/>
                  <a:pt x="11503436" y="560603"/>
                </a:cubicBezTo>
                <a:cubicBezTo>
                  <a:pt x="11503436" y="560605"/>
                  <a:pt x="11503436" y="560607"/>
                  <a:pt x="11503436" y="560608"/>
                </a:cubicBezTo>
                <a:cubicBezTo>
                  <a:pt x="11503009" y="568657"/>
                  <a:pt x="11509188" y="575528"/>
                  <a:pt x="11517237" y="575955"/>
                </a:cubicBezTo>
                <a:cubicBezTo>
                  <a:pt x="11525286" y="576382"/>
                  <a:pt x="11532157" y="570203"/>
                  <a:pt x="11532584" y="562154"/>
                </a:cubicBezTo>
                <a:cubicBezTo>
                  <a:pt x="11533010" y="554105"/>
                  <a:pt x="11526831" y="547234"/>
                  <a:pt x="11518782" y="546807"/>
                </a:cubicBezTo>
                <a:cubicBezTo>
                  <a:pt x="11518458" y="546790"/>
                  <a:pt x="11518134" y="546783"/>
                  <a:pt x="11517809" y="546788"/>
                </a:cubicBezTo>
                <a:close/>
                <a:moveTo>
                  <a:pt x="11097304" y="546788"/>
                </a:moveTo>
                <a:cubicBezTo>
                  <a:pt x="11089520" y="546634"/>
                  <a:pt x="11083085" y="552819"/>
                  <a:pt x="11082930" y="560603"/>
                </a:cubicBezTo>
                <a:cubicBezTo>
                  <a:pt x="11082930" y="560605"/>
                  <a:pt x="11082930" y="560607"/>
                  <a:pt x="11082930" y="560608"/>
                </a:cubicBezTo>
                <a:cubicBezTo>
                  <a:pt x="11082504" y="568657"/>
                  <a:pt x="11088683" y="575528"/>
                  <a:pt x="11096732" y="575955"/>
                </a:cubicBezTo>
                <a:cubicBezTo>
                  <a:pt x="11104781" y="576382"/>
                  <a:pt x="11111652" y="570203"/>
                  <a:pt x="11112079" y="562154"/>
                </a:cubicBezTo>
                <a:cubicBezTo>
                  <a:pt x="11112505" y="554105"/>
                  <a:pt x="11106326" y="547234"/>
                  <a:pt x="11098277" y="546807"/>
                </a:cubicBezTo>
                <a:cubicBezTo>
                  <a:pt x="11097953" y="546790"/>
                  <a:pt x="11097628" y="546783"/>
                  <a:pt x="11097304" y="546788"/>
                </a:cubicBezTo>
                <a:close/>
                <a:moveTo>
                  <a:pt x="11058357" y="546788"/>
                </a:moveTo>
                <a:cubicBezTo>
                  <a:pt x="11050573" y="546634"/>
                  <a:pt x="11044138" y="552819"/>
                  <a:pt x="11043984" y="560603"/>
                </a:cubicBezTo>
                <a:cubicBezTo>
                  <a:pt x="11043984" y="560605"/>
                  <a:pt x="11043984" y="560607"/>
                  <a:pt x="11043984" y="560608"/>
                </a:cubicBezTo>
                <a:cubicBezTo>
                  <a:pt x="11043557" y="568657"/>
                  <a:pt x="11049736" y="575528"/>
                  <a:pt x="11057786" y="575955"/>
                </a:cubicBezTo>
                <a:cubicBezTo>
                  <a:pt x="11065835" y="576382"/>
                  <a:pt x="11072705" y="570203"/>
                  <a:pt x="11073132" y="562154"/>
                </a:cubicBezTo>
                <a:cubicBezTo>
                  <a:pt x="11073559" y="554105"/>
                  <a:pt x="11067380" y="547234"/>
                  <a:pt x="11059331" y="546807"/>
                </a:cubicBezTo>
                <a:cubicBezTo>
                  <a:pt x="11059007" y="546790"/>
                  <a:pt x="11058682" y="546783"/>
                  <a:pt x="11058357" y="546788"/>
                </a:cubicBezTo>
                <a:close/>
                <a:moveTo>
                  <a:pt x="10911417" y="546788"/>
                </a:moveTo>
                <a:lnTo>
                  <a:pt x="10963935" y="682782"/>
                </a:lnTo>
                <a:lnTo>
                  <a:pt x="10963990" y="682782"/>
                </a:lnTo>
                <a:lnTo>
                  <a:pt x="10984583" y="682782"/>
                </a:lnTo>
                <a:lnTo>
                  <a:pt x="11038677" y="546788"/>
                </a:lnTo>
                <a:lnTo>
                  <a:pt x="11012971" y="546788"/>
                </a:lnTo>
                <a:lnTo>
                  <a:pt x="10975323" y="649558"/>
                </a:lnTo>
                <a:lnTo>
                  <a:pt x="10938837" y="546788"/>
                </a:lnTo>
                <a:close/>
                <a:moveTo>
                  <a:pt x="10548211" y="537556"/>
                </a:moveTo>
                <a:cubicBezTo>
                  <a:pt x="10547631" y="537556"/>
                  <a:pt x="10547161" y="538026"/>
                  <a:pt x="10547161" y="538606"/>
                </a:cubicBezTo>
                <a:lnTo>
                  <a:pt x="10547161" y="547589"/>
                </a:lnTo>
                <a:cubicBezTo>
                  <a:pt x="10547197" y="548222"/>
                  <a:pt x="10547537" y="548799"/>
                  <a:pt x="10548073" y="549137"/>
                </a:cubicBezTo>
                <a:lnTo>
                  <a:pt x="10559130" y="555440"/>
                </a:lnTo>
                <a:cubicBezTo>
                  <a:pt x="10559684" y="555764"/>
                  <a:pt x="10560037" y="556346"/>
                  <a:pt x="10560070" y="556987"/>
                </a:cubicBezTo>
                <a:lnTo>
                  <a:pt x="10560070" y="564506"/>
                </a:lnTo>
                <a:cubicBezTo>
                  <a:pt x="10560057" y="565203"/>
                  <a:pt x="10559973" y="565898"/>
                  <a:pt x="10559821" y="566579"/>
                </a:cubicBezTo>
                <a:lnTo>
                  <a:pt x="10511228" y="757303"/>
                </a:lnTo>
                <a:cubicBezTo>
                  <a:pt x="10511105" y="757713"/>
                  <a:pt x="10511338" y="758144"/>
                  <a:pt x="10511747" y="758266"/>
                </a:cubicBezTo>
                <a:cubicBezTo>
                  <a:pt x="10511830" y="758291"/>
                  <a:pt x="10511916" y="758302"/>
                  <a:pt x="10512002" y="758298"/>
                </a:cubicBezTo>
                <a:lnTo>
                  <a:pt x="10791951" y="758298"/>
                </a:lnTo>
                <a:cubicBezTo>
                  <a:pt x="10792378" y="758332"/>
                  <a:pt x="10792750" y="758013"/>
                  <a:pt x="10792784" y="757587"/>
                </a:cubicBezTo>
                <a:cubicBezTo>
                  <a:pt x="10792791" y="757491"/>
                  <a:pt x="10792781" y="757395"/>
                  <a:pt x="10792753" y="757303"/>
                </a:cubicBezTo>
                <a:lnTo>
                  <a:pt x="10744215" y="566441"/>
                </a:lnTo>
                <a:cubicBezTo>
                  <a:pt x="10744040" y="565763"/>
                  <a:pt x="10743947" y="565067"/>
                  <a:pt x="10743939" y="564368"/>
                </a:cubicBezTo>
                <a:lnTo>
                  <a:pt x="10743939" y="556849"/>
                </a:lnTo>
                <a:cubicBezTo>
                  <a:pt x="10743975" y="556216"/>
                  <a:pt x="10744315" y="555640"/>
                  <a:pt x="10744851" y="555301"/>
                </a:cubicBezTo>
                <a:lnTo>
                  <a:pt x="10756101" y="548999"/>
                </a:lnTo>
                <a:cubicBezTo>
                  <a:pt x="10756643" y="548714"/>
                  <a:pt x="10757021" y="548193"/>
                  <a:pt x="10757124" y="547589"/>
                </a:cubicBezTo>
                <a:lnTo>
                  <a:pt x="10757124" y="538744"/>
                </a:lnTo>
                <a:cubicBezTo>
                  <a:pt x="10757124" y="538164"/>
                  <a:pt x="10756653" y="537694"/>
                  <a:pt x="10756073" y="537694"/>
                </a:cubicBezTo>
                <a:lnTo>
                  <a:pt x="10688684" y="537694"/>
                </a:lnTo>
                <a:cubicBezTo>
                  <a:pt x="10688104" y="537694"/>
                  <a:pt x="10687634" y="538164"/>
                  <a:pt x="10687634" y="538744"/>
                </a:cubicBezTo>
                <a:lnTo>
                  <a:pt x="10687634" y="547589"/>
                </a:lnTo>
                <a:cubicBezTo>
                  <a:pt x="10687655" y="548227"/>
                  <a:pt x="10687999" y="548809"/>
                  <a:pt x="10688546" y="549137"/>
                </a:cubicBezTo>
                <a:lnTo>
                  <a:pt x="10699602" y="555440"/>
                </a:lnTo>
                <a:cubicBezTo>
                  <a:pt x="10700156" y="555764"/>
                  <a:pt x="10700509" y="556346"/>
                  <a:pt x="10700542" y="556987"/>
                </a:cubicBezTo>
                <a:lnTo>
                  <a:pt x="10700542" y="564506"/>
                </a:lnTo>
                <a:cubicBezTo>
                  <a:pt x="10700529" y="565203"/>
                  <a:pt x="10700446" y="565898"/>
                  <a:pt x="10700293" y="566579"/>
                </a:cubicBezTo>
                <a:lnTo>
                  <a:pt x="10652170" y="755479"/>
                </a:lnTo>
                <a:cubicBezTo>
                  <a:pt x="10652170" y="756032"/>
                  <a:pt x="10651811" y="756032"/>
                  <a:pt x="10651672" y="755479"/>
                </a:cubicBezTo>
                <a:lnTo>
                  <a:pt x="10603743" y="566441"/>
                </a:lnTo>
                <a:cubicBezTo>
                  <a:pt x="10603581" y="565761"/>
                  <a:pt x="10603488" y="565066"/>
                  <a:pt x="10603466" y="564368"/>
                </a:cubicBezTo>
                <a:lnTo>
                  <a:pt x="10603466" y="556849"/>
                </a:lnTo>
                <a:cubicBezTo>
                  <a:pt x="10603499" y="556208"/>
                  <a:pt x="10603852" y="555626"/>
                  <a:pt x="10604406" y="555301"/>
                </a:cubicBezTo>
                <a:lnTo>
                  <a:pt x="10615628" y="548999"/>
                </a:lnTo>
                <a:cubicBezTo>
                  <a:pt x="10616165" y="548661"/>
                  <a:pt x="10616504" y="548084"/>
                  <a:pt x="10616540" y="547451"/>
                </a:cubicBezTo>
                <a:lnTo>
                  <a:pt x="10616540" y="538606"/>
                </a:lnTo>
                <a:cubicBezTo>
                  <a:pt x="10616540" y="538026"/>
                  <a:pt x="10616070" y="537556"/>
                  <a:pt x="10615490" y="537556"/>
                </a:cubicBezTo>
                <a:close/>
                <a:moveTo>
                  <a:pt x="11447186" y="537556"/>
                </a:moveTo>
                <a:lnTo>
                  <a:pt x="11447186" y="602291"/>
                </a:lnTo>
                <a:lnTo>
                  <a:pt x="11446633" y="602291"/>
                </a:lnTo>
                <a:cubicBezTo>
                  <a:pt x="11441879" y="596348"/>
                  <a:pt x="11432812" y="588277"/>
                  <a:pt x="11415785" y="588277"/>
                </a:cubicBezTo>
                <a:cubicBezTo>
                  <a:pt x="11389886" y="588277"/>
                  <a:pt x="11371919" y="609395"/>
                  <a:pt x="11371919" y="636677"/>
                </a:cubicBezTo>
                <a:cubicBezTo>
                  <a:pt x="11371919" y="663959"/>
                  <a:pt x="11388752" y="685077"/>
                  <a:pt x="11416725" y="685077"/>
                </a:cubicBezTo>
                <a:cubicBezTo>
                  <a:pt x="11429413" y="685077"/>
                  <a:pt x="11441326" y="680101"/>
                  <a:pt x="11447932" y="668934"/>
                </a:cubicBezTo>
                <a:lnTo>
                  <a:pt x="11448319" y="668934"/>
                </a:lnTo>
                <a:lnTo>
                  <a:pt x="11448319" y="682755"/>
                </a:lnTo>
                <a:lnTo>
                  <a:pt x="11448319" y="682782"/>
                </a:lnTo>
                <a:lnTo>
                  <a:pt x="11469879" y="682782"/>
                </a:lnTo>
                <a:lnTo>
                  <a:pt x="11469879" y="537556"/>
                </a:lnTo>
                <a:close/>
                <a:moveTo>
                  <a:pt x="10475184" y="498692"/>
                </a:moveTo>
                <a:lnTo>
                  <a:pt x="10828991" y="498692"/>
                </a:lnTo>
                <a:lnTo>
                  <a:pt x="10828991" y="764047"/>
                </a:lnTo>
                <a:cubicBezTo>
                  <a:pt x="10828991" y="857005"/>
                  <a:pt x="10751319" y="929895"/>
                  <a:pt x="10652087" y="929895"/>
                </a:cubicBezTo>
                <a:cubicBezTo>
                  <a:pt x="10552855" y="929895"/>
                  <a:pt x="10475184" y="857116"/>
                  <a:pt x="10475184" y="764047"/>
                </a:cubicBezTo>
                <a:close/>
                <a:moveTo>
                  <a:pt x="10456056" y="479343"/>
                </a:moveTo>
                <a:lnTo>
                  <a:pt x="10456056" y="764047"/>
                </a:lnTo>
                <a:cubicBezTo>
                  <a:pt x="10456056" y="867895"/>
                  <a:pt x="10542158" y="949243"/>
                  <a:pt x="10652087" y="949243"/>
                </a:cubicBezTo>
                <a:cubicBezTo>
                  <a:pt x="10761988" y="949243"/>
                  <a:pt x="10848091" y="867895"/>
                  <a:pt x="10848091" y="764047"/>
                </a:cubicBezTo>
                <a:lnTo>
                  <a:pt x="10848091" y="479343"/>
                </a:lnTo>
                <a:close/>
                <a:moveTo>
                  <a:pt x="0" y="0"/>
                </a:moveTo>
                <a:lnTo>
                  <a:pt x="12191999" y="0"/>
                </a:lnTo>
                <a:lnTo>
                  <a:pt x="12191999" y="6857999"/>
                </a:lnTo>
                <a:lnTo>
                  <a:pt x="0" y="6857999"/>
                </a:lnTo>
                <a:close/>
              </a:path>
            </a:pathLst>
          </a:custGeom>
          <a:solidFill>
            <a:schemeClr val="bg1">
              <a:lumMod val="95000"/>
            </a:schemeClr>
          </a:solidFill>
        </p:spPr>
        <p:txBody>
          <a:bodyPr wrap="square" lIns="108000" tIns="72000">
            <a:noAutofit/>
          </a:bodyPr>
          <a:lstStyle>
            <a:lvl1pPr marL="0" indent="0">
              <a:buFontTx/>
              <a:buNone/>
              <a:defRPr sz="1400"/>
            </a:lvl1pPr>
          </a:lstStyle>
          <a:p>
            <a:r>
              <a:rPr lang="sv-SE"/>
              <a:t>Klicka på ikonen för att lägga till en bild</a:t>
            </a:r>
          </a:p>
        </p:txBody>
      </p:sp>
      <p:sp>
        <p:nvSpPr>
          <p:cNvPr id="9" name="Rubrik 8"/>
          <p:cNvSpPr>
            <a:spLocks noGrp="1"/>
          </p:cNvSpPr>
          <p:nvPr>
            <p:ph type="title"/>
          </p:nvPr>
        </p:nvSpPr>
        <p:spPr>
          <a:xfrm>
            <a:off x="611188" y="389092"/>
            <a:ext cx="9122189" cy="484846"/>
          </a:xfrm>
        </p:spPr>
        <p:txBody>
          <a:bodyPr/>
          <a:lstStyle>
            <a:lvl1pPr>
              <a:defRPr>
                <a:solidFill>
                  <a:schemeClr val="accent1"/>
                </a:solidFill>
              </a:defRPr>
            </a:lvl1pPr>
          </a:lstStyle>
          <a:p>
            <a:r>
              <a:rPr lang="sv-SE"/>
              <a:t>Klicka här för att ändra mall för rubrikformat</a:t>
            </a:r>
          </a:p>
        </p:txBody>
      </p:sp>
      <p:sp>
        <p:nvSpPr>
          <p:cNvPr id="3" name="Underrubrik 2"/>
          <p:cNvSpPr>
            <a:spLocks noGrp="1"/>
          </p:cNvSpPr>
          <p:nvPr>
            <p:ph type="subTitle" idx="1"/>
          </p:nvPr>
        </p:nvSpPr>
        <p:spPr>
          <a:xfrm>
            <a:off x="611188" y="884897"/>
            <a:ext cx="9123155" cy="484846"/>
          </a:xfrm>
        </p:spPr>
        <p:txBody>
          <a:bodyPr/>
          <a:lstStyle>
            <a:lvl1pPr marL="0" indent="0" algn="l">
              <a:spcBef>
                <a:spcPts val="0"/>
              </a:spcBef>
              <a:spcAft>
                <a:spcPts val="0"/>
              </a:spcAft>
              <a:buNone/>
              <a:defRPr sz="200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8" name="Platshållare för text 7"/>
          <p:cNvSpPr>
            <a:spLocks noGrp="1"/>
          </p:cNvSpPr>
          <p:nvPr>
            <p:ph type="body" sz="quarter" idx="15" hasCustomPrompt="1"/>
          </p:nvPr>
        </p:nvSpPr>
        <p:spPr>
          <a:xfrm>
            <a:off x="-1" y="3605393"/>
            <a:ext cx="5163441" cy="3252589"/>
          </a:xfrm>
          <a:blipFill>
            <a:blip r:embed="rId2"/>
            <a:stretch>
              <a:fillRect l="-422"/>
            </a:stretch>
          </a:blipFill>
        </p:spPr>
        <p:txBody>
          <a:bodyPr/>
          <a:lstStyle>
            <a:lvl1pPr marL="0" indent="0">
              <a:buFontTx/>
              <a:buNone/>
            </a:lvl1pPr>
          </a:lstStyle>
          <a:p>
            <a:pPr lvl="0"/>
            <a:r>
              <a:rPr lang="sv-SE"/>
              <a:t> </a:t>
            </a:r>
          </a:p>
        </p:txBody>
      </p:sp>
      <p:sp>
        <p:nvSpPr>
          <p:cNvPr id="5" name="Platshållare för sidfot 4"/>
          <p:cNvSpPr>
            <a:spLocks noGrp="1"/>
          </p:cNvSpPr>
          <p:nvPr>
            <p:ph type="ftr" sz="quarter" idx="11"/>
          </p:nvPr>
        </p:nvSpPr>
        <p:spPr>
          <a:xfrm>
            <a:off x="6133377" y="7189384"/>
            <a:ext cx="3600000" cy="180000"/>
          </a:xfrm>
        </p:spPr>
        <p:txBody>
          <a:bodyPr/>
          <a:lstStyle>
            <a:lvl1pPr>
              <a:defRPr>
                <a:noFill/>
              </a:defRPr>
            </a:lvl1pPr>
          </a:lstStyle>
          <a:p>
            <a:endParaRPr lang="sv-SE"/>
          </a:p>
        </p:txBody>
      </p:sp>
      <p:sp>
        <p:nvSpPr>
          <p:cNvPr id="4" name="Platshållare för datum 3"/>
          <p:cNvSpPr>
            <a:spLocks noGrp="1"/>
          </p:cNvSpPr>
          <p:nvPr>
            <p:ph type="dt" sz="half" idx="10"/>
          </p:nvPr>
        </p:nvSpPr>
        <p:spPr>
          <a:xfrm>
            <a:off x="9906000" y="7189384"/>
            <a:ext cx="931863" cy="180000"/>
          </a:xfrm>
        </p:spPr>
        <p:txBody>
          <a:bodyPr/>
          <a:lstStyle>
            <a:lvl1pPr>
              <a:defRPr>
                <a:noFill/>
              </a:defRPr>
            </a:lvl1pPr>
          </a:lstStyle>
          <a:p>
            <a:fld id="{520A8B22-4ED1-47A0-A696-E97C7C1775E5}" type="datetime1">
              <a:rPr lang="sv-SE" smtClean="0"/>
              <a:t>2025-11-20</a:t>
            </a:fld>
            <a:endParaRPr lang="sv-SE"/>
          </a:p>
        </p:txBody>
      </p:sp>
      <p:sp>
        <p:nvSpPr>
          <p:cNvPr id="6" name="Platshållare för bildnummer 5"/>
          <p:cNvSpPr>
            <a:spLocks noGrp="1"/>
          </p:cNvSpPr>
          <p:nvPr>
            <p:ph type="sldNum" sz="quarter" idx="12"/>
          </p:nvPr>
        </p:nvSpPr>
        <p:spPr>
          <a:xfrm>
            <a:off x="10893714" y="7189384"/>
            <a:ext cx="682624" cy="180000"/>
          </a:xfrm>
        </p:spPr>
        <p:txBody>
          <a:bodyPr/>
          <a:lstStyle>
            <a:lvl1pPr>
              <a:defRPr>
                <a:noFill/>
              </a:defRPr>
            </a:lvl1pPr>
          </a:lstStyle>
          <a:p>
            <a:fld id="{AE086683-F536-42AB-ABBC-F4803DFE8DBC}" type="slidenum">
              <a:rPr lang="sv-SE" smtClean="0"/>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tartsida vit med bild">
    <p:bg>
      <p:bgPr>
        <a:solidFill>
          <a:schemeClr val="bg1"/>
        </a:solidFill>
        <a:effectLst/>
      </p:bgPr>
    </p:bg>
    <p:spTree>
      <p:nvGrpSpPr>
        <p:cNvPr id="1" name=""/>
        <p:cNvGrpSpPr/>
        <p:nvPr/>
      </p:nvGrpSpPr>
      <p:grpSpPr>
        <a:xfrm>
          <a:off x="0" y="0"/>
          <a:ext cx="0" cy="0"/>
          <a:chOff x="0" y="0"/>
          <a:chExt cx="0" cy="0"/>
        </a:xfrm>
      </p:grpSpPr>
      <p:sp>
        <p:nvSpPr>
          <p:cNvPr id="16" name="Platshållare för bild 15"/>
          <p:cNvSpPr>
            <a:spLocks noGrp="1"/>
          </p:cNvSpPr>
          <p:nvPr>
            <p:ph type="pic" sz="quarter" idx="13"/>
          </p:nvPr>
        </p:nvSpPr>
        <p:spPr>
          <a:xfrm>
            <a:off x="0" y="0"/>
            <a:ext cx="12191998" cy="6857998"/>
          </a:xfrm>
          <a:custGeom>
            <a:avLst/>
            <a:gdLst>
              <a:gd name="connsiteX0" fmla="*/ 11061757 w 12191999"/>
              <a:gd name="connsiteY0" fmla="*/ 777342 h 6857999"/>
              <a:gd name="connsiteX1" fmla="*/ 11088431 w 12191999"/>
              <a:gd name="connsiteY1" fmla="*/ 804983 h 6857999"/>
              <a:gd name="connsiteX2" fmla="*/ 11061757 w 12191999"/>
              <a:gd name="connsiteY2" fmla="*/ 832624 h 6857999"/>
              <a:gd name="connsiteX3" fmla="*/ 11035084 w 12191999"/>
              <a:gd name="connsiteY3" fmla="*/ 804983 h 6857999"/>
              <a:gd name="connsiteX4" fmla="*/ 11061757 w 12191999"/>
              <a:gd name="connsiteY4" fmla="*/ 777342 h 6857999"/>
              <a:gd name="connsiteX5" fmla="*/ 10512140 w 12191999"/>
              <a:gd name="connsiteY5" fmla="*/ 773224 h 6857999"/>
              <a:gd name="connsiteX6" fmla="*/ 10511848 w 12191999"/>
              <a:gd name="connsiteY6" fmla="*/ 773264 h 6857999"/>
              <a:gd name="connsiteX7" fmla="*/ 10511366 w 12191999"/>
              <a:gd name="connsiteY7" fmla="*/ 774246 h 6857999"/>
              <a:gd name="connsiteX8" fmla="*/ 10652059 w 12191999"/>
              <a:gd name="connsiteY8" fmla="*/ 888653 h 6857999"/>
              <a:gd name="connsiteX9" fmla="*/ 10792753 w 12191999"/>
              <a:gd name="connsiteY9" fmla="*/ 774246 h 6857999"/>
              <a:gd name="connsiteX10" fmla="*/ 10792783 w 12191999"/>
              <a:gd name="connsiteY10" fmla="*/ 773993 h 6857999"/>
              <a:gd name="connsiteX11" fmla="*/ 10791951 w 12191999"/>
              <a:gd name="connsiteY11" fmla="*/ 773224 h 6857999"/>
              <a:gd name="connsiteX12" fmla="*/ 11443344 w 12191999"/>
              <a:gd name="connsiteY12" fmla="*/ 758878 h 6857999"/>
              <a:gd name="connsiteX13" fmla="*/ 11443344 w 12191999"/>
              <a:gd name="connsiteY13" fmla="*/ 817090 h 6857999"/>
              <a:gd name="connsiteX14" fmla="*/ 11476513 w 12191999"/>
              <a:gd name="connsiteY14" fmla="*/ 853383 h 6857999"/>
              <a:gd name="connsiteX15" fmla="*/ 11504293 w 12191999"/>
              <a:gd name="connsiteY15" fmla="*/ 836301 h 6857999"/>
              <a:gd name="connsiteX16" fmla="*/ 11504680 w 12191999"/>
              <a:gd name="connsiteY16" fmla="*/ 836301 h 6857999"/>
              <a:gd name="connsiteX17" fmla="*/ 11504680 w 12191999"/>
              <a:gd name="connsiteY17" fmla="*/ 851089 h 6857999"/>
              <a:gd name="connsiteX18" fmla="*/ 11526240 w 12191999"/>
              <a:gd name="connsiteY18" fmla="*/ 851089 h 6857999"/>
              <a:gd name="connsiteX19" fmla="*/ 11526240 w 12191999"/>
              <a:gd name="connsiteY19" fmla="*/ 758878 h 6857999"/>
              <a:gd name="connsiteX20" fmla="*/ 11503436 w 12191999"/>
              <a:gd name="connsiteY20" fmla="*/ 758878 h 6857999"/>
              <a:gd name="connsiteX21" fmla="*/ 11503436 w 12191999"/>
              <a:gd name="connsiteY21" fmla="*/ 809212 h 6857999"/>
              <a:gd name="connsiteX22" fmla="*/ 11482622 w 12191999"/>
              <a:gd name="connsiteY22" fmla="*/ 832652 h 6857999"/>
              <a:gd name="connsiteX23" fmla="*/ 11466037 w 12191999"/>
              <a:gd name="connsiteY23" fmla="*/ 805564 h 6857999"/>
              <a:gd name="connsiteX24" fmla="*/ 11466037 w 12191999"/>
              <a:gd name="connsiteY24" fmla="*/ 758878 h 6857999"/>
              <a:gd name="connsiteX25" fmla="*/ 11596835 w 12191999"/>
              <a:gd name="connsiteY25" fmla="*/ 756584 h 6857999"/>
              <a:gd name="connsiteX26" fmla="*/ 11569028 w 12191999"/>
              <a:gd name="connsiteY26" fmla="*/ 773666 h 6857999"/>
              <a:gd name="connsiteX27" fmla="*/ 11568641 w 12191999"/>
              <a:gd name="connsiteY27" fmla="*/ 773666 h 6857999"/>
              <a:gd name="connsiteX28" fmla="*/ 11568641 w 12191999"/>
              <a:gd name="connsiteY28" fmla="*/ 758878 h 6857999"/>
              <a:gd name="connsiteX29" fmla="*/ 11547081 w 12191999"/>
              <a:gd name="connsiteY29" fmla="*/ 758878 h 6857999"/>
              <a:gd name="connsiteX30" fmla="*/ 11547081 w 12191999"/>
              <a:gd name="connsiteY30" fmla="*/ 851089 h 6857999"/>
              <a:gd name="connsiteX31" fmla="*/ 11547219 w 12191999"/>
              <a:gd name="connsiteY31" fmla="*/ 851089 h 6857999"/>
              <a:gd name="connsiteX32" fmla="*/ 11569913 w 12191999"/>
              <a:gd name="connsiteY32" fmla="*/ 851089 h 6857999"/>
              <a:gd name="connsiteX33" fmla="*/ 11569913 w 12191999"/>
              <a:gd name="connsiteY33" fmla="*/ 800754 h 6857999"/>
              <a:gd name="connsiteX34" fmla="*/ 11590727 w 12191999"/>
              <a:gd name="connsiteY34" fmla="*/ 777314 h 6857999"/>
              <a:gd name="connsiteX35" fmla="*/ 11607311 w 12191999"/>
              <a:gd name="connsiteY35" fmla="*/ 804403 h 6857999"/>
              <a:gd name="connsiteX36" fmla="*/ 11607311 w 12191999"/>
              <a:gd name="connsiteY36" fmla="*/ 851089 h 6857999"/>
              <a:gd name="connsiteX37" fmla="*/ 11630005 w 12191999"/>
              <a:gd name="connsiteY37" fmla="*/ 851089 h 6857999"/>
              <a:gd name="connsiteX38" fmla="*/ 11630005 w 12191999"/>
              <a:gd name="connsiteY38" fmla="*/ 792876 h 6857999"/>
              <a:gd name="connsiteX39" fmla="*/ 11596835 w 12191999"/>
              <a:gd name="connsiteY39" fmla="*/ 756584 h 6857999"/>
              <a:gd name="connsiteX40" fmla="*/ 11335239 w 12191999"/>
              <a:gd name="connsiteY40" fmla="*/ 756584 h 6857999"/>
              <a:gd name="connsiteX41" fmla="*/ 11307432 w 12191999"/>
              <a:gd name="connsiteY41" fmla="*/ 773168 h 6857999"/>
              <a:gd name="connsiteX42" fmla="*/ 11307183 w 12191999"/>
              <a:gd name="connsiteY42" fmla="*/ 773168 h 6857999"/>
              <a:gd name="connsiteX43" fmla="*/ 11307183 w 12191999"/>
              <a:gd name="connsiteY43" fmla="*/ 758767 h 6857999"/>
              <a:gd name="connsiteX44" fmla="*/ 11285623 w 12191999"/>
              <a:gd name="connsiteY44" fmla="*/ 758767 h 6857999"/>
              <a:gd name="connsiteX45" fmla="*/ 11285623 w 12191999"/>
              <a:gd name="connsiteY45" fmla="*/ 851089 h 6857999"/>
              <a:gd name="connsiteX46" fmla="*/ 11308178 w 12191999"/>
              <a:gd name="connsiteY46" fmla="*/ 851089 h 6857999"/>
              <a:gd name="connsiteX47" fmla="*/ 11308178 w 12191999"/>
              <a:gd name="connsiteY47" fmla="*/ 800754 h 6857999"/>
              <a:gd name="connsiteX48" fmla="*/ 11328992 w 12191999"/>
              <a:gd name="connsiteY48" fmla="*/ 777314 h 6857999"/>
              <a:gd name="connsiteX49" fmla="*/ 11344499 w 12191999"/>
              <a:gd name="connsiteY49" fmla="*/ 796138 h 6857999"/>
              <a:gd name="connsiteX50" fmla="*/ 11344499 w 12191999"/>
              <a:gd name="connsiteY50" fmla="*/ 851089 h 6857999"/>
              <a:gd name="connsiteX51" fmla="*/ 11367192 w 12191999"/>
              <a:gd name="connsiteY51" fmla="*/ 851089 h 6857999"/>
              <a:gd name="connsiteX52" fmla="*/ 11367192 w 12191999"/>
              <a:gd name="connsiteY52" fmla="*/ 801141 h 6857999"/>
              <a:gd name="connsiteX53" fmla="*/ 11386679 w 12191999"/>
              <a:gd name="connsiteY53" fmla="*/ 777314 h 6857999"/>
              <a:gd name="connsiteX54" fmla="*/ 11403513 w 12191999"/>
              <a:gd name="connsiteY54" fmla="*/ 798847 h 6857999"/>
              <a:gd name="connsiteX55" fmla="*/ 11403513 w 12191999"/>
              <a:gd name="connsiteY55" fmla="*/ 851089 h 6857999"/>
              <a:gd name="connsiteX56" fmla="*/ 11426206 w 12191999"/>
              <a:gd name="connsiteY56" fmla="*/ 851089 h 6857999"/>
              <a:gd name="connsiteX57" fmla="*/ 11426206 w 12191999"/>
              <a:gd name="connsiteY57" fmla="*/ 796138 h 6857999"/>
              <a:gd name="connsiteX58" fmla="*/ 11393479 w 12191999"/>
              <a:gd name="connsiteY58" fmla="*/ 756584 h 6857999"/>
              <a:gd name="connsiteX59" fmla="*/ 11363599 w 12191999"/>
              <a:gd name="connsiteY59" fmla="*/ 773666 h 6857999"/>
              <a:gd name="connsiteX60" fmla="*/ 11335239 w 12191999"/>
              <a:gd name="connsiteY60" fmla="*/ 756584 h 6857999"/>
              <a:gd name="connsiteX61" fmla="*/ 11175418 w 12191999"/>
              <a:gd name="connsiteY61" fmla="*/ 756584 h 6857999"/>
              <a:gd name="connsiteX62" fmla="*/ 11147611 w 12191999"/>
              <a:gd name="connsiteY62" fmla="*/ 773168 h 6857999"/>
              <a:gd name="connsiteX63" fmla="*/ 11147252 w 12191999"/>
              <a:gd name="connsiteY63" fmla="*/ 773168 h 6857999"/>
              <a:gd name="connsiteX64" fmla="*/ 11147252 w 12191999"/>
              <a:gd name="connsiteY64" fmla="*/ 758767 h 6857999"/>
              <a:gd name="connsiteX65" fmla="*/ 11125664 w 12191999"/>
              <a:gd name="connsiteY65" fmla="*/ 758767 h 6857999"/>
              <a:gd name="connsiteX66" fmla="*/ 11125664 w 12191999"/>
              <a:gd name="connsiteY66" fmla="*/ 851089 h 6857999"/>
              <a:gd name="connsiteX67" fmla="*/ 11148357 w 12191999"/>
              <a:gd name="connsiteY67" fmla="*/ 851089 h 6857999"/>
              <a:gd name="connsiteX68" fmla="*/ 11148357 w 12191999"/>
              <a:gd name="connsiteY68" fmla="*/ 800754 h 6857999"/>
              <a:gd name="connsiteX69" fmla="*/ 11169171 w 12191999"/>
              <a:gd name="connsiteY69" fmla="*/ 777314 h 6857999"/>
              <a:gd name="connsiteX70" fmla="*/ 11184678 w 12191999"/>
              <a:gd name="connsiteY70" fmla="*/ 796138 h 6857999"/>
              <a:gd name="connsiteX71" fmla="*/ 11184678 w 12191999"/>
              <a:gd name="connsiteY71" fmla="*/ 851089 h 6857999"/>
              <a:gd name="connsiteX72" fmla="*/ 11207371 w 12191999"/>
              <a:gd name="connsiteY72" fmla="*/ 851089 h 6857999"/>
              <a:gd name="connsiteX73" fmla="*/ 11207371 w 12191999"/>
              <a:gd name="connsiteY73" fmla="*/ 801141 h 6857999"/>
              <a:gd name="connsiteX74" fmla="*/ 11226858 w 12191999"/>
              <a:gd name="connsiteY74" fmla="*/ 777314 h 6857999"/>
              <a:gd name="connsiteX75" fmla="*/ 11243692 w 12191999"/>
              <a:gd name="connsiteY75" fmla="*/ 798847 h 6857999"/>
              <a:gd name="connsiteX76" fmla="*/ 11243692 w 12191999"/>
              <a:gd name="connsiteY76" fmla="*/ 851089 h 6857999"/>
              <a:gd name="connsiteX77" fmla="*/ 11266385 w 12191999"/>
              <a:gd name="connsiteY77" fmla="*/ 851089 h 6857999"/>
              <a:gd name="connsiteX78" fmla="*/ 11266385 w 12191999"/>
              <a:gd name="connsiteY78" fmla="*/ 796138 h 6857999"/>
              <a:gd name="connsiteX79" fmla="*/ 11233658 w 12191999"/>
              <a:gd name="connsiteY79" fmla="*/ 756584 h 6857999"/>
              <a:gd name="connsiteX80" fmla="*/ 11203778 w 12191999"/>
              <a:gd name="connsiteY80" fmla="*/ 773666 h 6857999"/>
              <a:gd name="connsiteX81" fmla="*/ 11175418 w 12191999"/>
              <a:gd name="connsiteY81" fmla="*/ 756584 h 6857999"/>
              <a:gd name="connsiteX82" fmla="*/ 11061757 w 12191999"/>
              <a:gd name="connsiteY82" fmla="*/ 756584 h 6857999"/>
              <a:gd name="connsiteX83" fmla="*/ 11012390 w 12191999"/>
              <a:gd name="connsiteY83" fmla="*/ 804983 h 6857999"/>
              <a:gd name="connsiteX84" fmla="*/ 11061757 w 12191999"/>
              <a:gd name="connsiteY84" fmla="*/ 853383 h 6857999"/>
              <a:gd name="connsiteX85" fmla="*/ 11111124 w 12191999"/>
              <a:gd name="connsiteY85" fmla="*/ 804983 h 6857999"/>
              <a:gd name="connsiteX86" fmla="*/ 11061757 w 12191999"/>
              <a:gd name="connsiteY86" fmla="*/ 756584 h 6857999"/>
              <a:gd name="connsiteX87" fmla="*/ 10924823 w 12191999"/>
              <a:gd name="connsiteY87" fmla="*/ 705890 h 6857999"/>
              <a:gd name="connsiteX88" fmla="*/ 10924823 w 12191999"/>
              <a:gd name="connsiteY88" fmla="*/ 851089 h 6857999"/>
              <a:gd name="connsiteX89" fmla="*/ 10947516 w 12191999"/>
              <a:gd name="connsiteY89" fmla="*/ 851089 h 6857999"/>
              <a:gd name="connsiteX90" fmla="*/ 10947516 w 12191999"/>
              <a:gd name="connsiteY90" fmla="*/ 804099 h 6857999"/>
              <a:gd name="connsiteX91" fmla="*/ 10947848 w 12191999"/>
              <a:gd name="connsiteY91" fmla="*/ 804099 h 6857999"/>
              <a:gd name="connsiteX92" fmla="*/ 10983975 w 12191999"/>
              <a:gd name="connsiteY92" fmla="*/ 851089 h 6857999"/>
              <a:gd name="connsiteX93" fmla="*/ 11014187 w 12191999"/>
              <a:gd name="connsiteY93" fmla="*/ 851089 h 6857999"/>
              <a:gd name="connsiteX94" fmla="*/ 10972725 w 12191999"/>
              <a:gd name="connsiteY94" fmla="*/ 800754 h 6857999"/>
              <a:gd name="connsiteX95" fmla="*/ 11011699 w 12191999"/>
              <a:gd name="connsiteY95" fmla="*/ 758878 h 6857999"/>
              <a:gd name="connsiteX96" fmla="*/ 10982510 w 12191999"/>
              <a:gd name="connsiteY96" fmla="*/ 758878 h 6857999"/>
              <a:gd name="connsiteX97" fmla="*/ 10947516 w 12191999"/>
              <a:gd name="connsiteY97" fmla="*/ 797106 h 6857999"/>
              <a:gd name="connsiteX98" fmla="*/ 10947516 w 12191999"/>
              <a:gd name="connsiteY98" fmla="*/ 705890 h 6857999"/>
              <a:gd name="connsiteX99" fmla="*/ 11090615 w 12191999"/>
              <a:gd name="connsiteY99" fmla="*/ 641487 h 6857999"/>
              <a:gd name="connsiteX100" fmla="*/ 11095341 w 12191999"/>
              <a:gd name="connsiteY100" fmla="*/ 641487 h 6857999"/>
              <a:gd name="connsiteX101" fmla="*/ 11095341 w 12191999"/>
              <a:gd name="connsiteY101" fmla="*/ 646655 h 6857999"/>
              <a:gd name="connsiteX102" fmla="*/ 11072454 w 12191999"/>
              <a:gd name="connsiteY102" fmla="*/ 667801 h 6857999"/>
              <a:gd name="connsiteX103" fmla="*/ 11056561 w 12191999"/>
              <a:gd name="connsiteY103" fmla="*/ 655694 h 6857999"/>
              <a:gd name="connsiteX104" fmla="*/ 11090615 w 12191999"/>
              <a:gd name="connsiteY104" fmla="*/ 641487 h 6857999"/>
              <a:gd name="connsiteX105" fmla="*/ 11537573 w 12191999"/>
              <a:gd name="connsiteY105" fmla="*/ 609036 h 6857999"/>
              <a:gd name="connsiteX106" fmla="*/ 11564246 w 12191999"/>
              <a:gd name="connsiteY106" fmla="*/ 636677 h 6857999"/>
              <a:gd name="connsiteX107" fmla="*/ 11537573 w 12191999"/>
              <a:gd name="connsiteY107" fmla="*/ 664318 h 6857999"/>
              <a:gd name="connsiteX108" fmla="*/ 11510926 w 12191999"/>
              <a:gd name="connsiteY108" fmla="*/ 636677 h 6857999"/>
              <a:gd name="connsiteX109" fmla="*/ 11537573 w 12191999"/>
              <a:gd name="connsiteY109" fmla="*/ 609036 h 6857999"/>
              <a:gd name="connsiteX110" fmla="*/ 11421286 w 12191999"/>
              <a:gd name="connsiteY110" fmla="*/ 609036 h 6857999"/>
              <a:gd name="connsiteX111" fmla="*/ 11447932 w 12191999"/>
              <a:gd name="connsiteY111" fmla="*/ 636677 h 6857999"/>
              <a:gd name="connsiteX112" fmla="*/ 11421286 w 12191999"/>
              <a:gd name="connsiteY112" fmla="*/ 664318 h 6857999"/>
              <a:gd name="connsiteX113" fmla="*/ 11394612 w 12191999"/>
              <a:gd name="connsiteY113" fmla="*/ 636677 h 6857999"/>
              <a:gd name="connsiteX114" fmla="*/ 11421286 w 12191999"/>
              <a:gd name="connsiteY114" fmla="*/ 609036 h 6857999"/>
              <a:gd name="connsiteX115" fmla="*/ 11196867 w 12191999"/>
              <a:gd name="connsiteY115" fmla="*/ 589632 h 6857999"/>
              <a:gd name="connsiteX116" fmla="*/ 11161901 w 12191999"/>
              <a:gd name="connsiteY116" fmla="*/ 605194 h 6857999"/>
              <a:gd name="connsiteX117" fmla="*/ 11161514 w 12191999"/>
              <a:gd name="connsiteY117" fmla="*/ 605194 h 6857999"/>
              <a:gd name="connsiteX118" fmla="*/ 11161514 w 12191999"/>
              <a:gd name="connsiteY118" fmla="*/ 590571 h 6857999"/>
              <a:gd name="connsiteX119" fmla="*/ 11138821 w 12191999"/>
              <a:gd name="connsiteY119" fmla="*/ 590571 h 6857999"/>
              <a:gd name="connsiteX120" fmla="*/ 11138821 w 12191999"/>
              <a:gd name="connsiteY120" fmla="*/ 682782 h 6857999"/>
              <a:gd name="connsiteX121" fmla="*/ 11161431 w 12191999"/>
              <a:gd name="connsiteY121" fmla="*/ 682782 h 6857999"/>
              <a:gd name="connsiteX122" fmla="*/ 11161431 w 12191999"/>
              <a:gd name="connsiteY122" fmla="*/ 633415 h 6857999"/>
              <a:gd name="connsiteX123" fmla="*/ 11185811 w 12191999"/>
              <a:gd name="connsiteY123" fmla="*/ 610169 h 6857999"/>
              <a:gd name="connsiteX124" fmla="*/ 11196867 w 12191999"/>
              <a:gd name="connsiteY124" fmla="*/ 611910 h 6857999"/>
              <a:gd name="connsiteX125" fmla="*/ 11078397 w 12191999"/>
              <a:gd name="connsiteY125" fmla="*/ 588305 h 6857999"/>
              <a:gd name="connsiteX126" fmla="*/ 11039700 w 12191999"/>
              <a:gd name="connsiteY126" fmla="*/ 603093 h 6857999"/>
              <a:gd name="connsiteX127" fmla="*/ 11051613 w 12191999"/>
              <a:gd name="connsiteY127" fmla="*/ 615200 h 6857999"/>
              <a:gd name="connsiteX128" fmla="*/ 11075937 w 12191999"/>
              <a:gd name="connsiteY128" fmla="*/ 605636 h 6857999"/>
              <a:gd name="connsiteX129" fmla="*/ 11096751 w 12191999"/>
              <a:gd name="connsiteY129" fmla="*/ 622939 h 6857999"/>
              <a:gd name="connsiteX130" fmla="*/ 11096751 w 12191999"/>
              <a:gd name="connsiteY130" fmla="*/ 625427 h 6857999"/>
              <a:gd name="connsiteX131" fmla="*/ 11091085 w 12191999"/>
              <a:gd name="connsiteY131" fmla="*/ 625427 h 6857999"/>
              <a:gd name="connsiteX132" fmla="*/ 11033950 w 12191999"/>
              <a:gd name="connsiteY132" fmla="*/ 657518 h 6857999"/>
              <a:gd name="connsiteX133" fmla="*/ 11067120 w 12191999"/>
              <a:gd name="connsiteY133" fmla="*/ 685160 h 6857999"/>
              <a:gd name="connsiteX134" fmla="*/ 11096226 w 12191999"/>
              <a:gd name="connsiteY134" fmla="*/ 670178 h 6857999"/>
              <a:gd name="connsiteX135" fmla="*/ 11096806 w 12191999"/>
              <a:gd name="connsiteY135" fmla="*/ 670178 h 6857999"/>
              <a:gd name="connsiteX136" fmla="*/ 11096806 w 12191999"/>
              <a:gd name="connsiteY136" fmla="*/ 682782 h 6857999"/>
              <a:gd name="connsiteX137" fmla="*/ 11096668 w 12191999"/>
              <a:gd name="connsiteY137" fmla="*/ 682782 h 6857999"/>
              <a:gd name="connsiteX138" fmla="*/ 11096806 w 12191999"/>
              <a:gd name="connsiteY138" fmla="*/ 682865 h 6857999"/>
              <a:gd name="connsiteX139" fmla="*/ 11096806 w 12191999"/>
              <a:gd name="connsiteY139" fmla="*/ 682782 h 6857999"/>
              <a:gd name="connsiteX140" fmla="*/ 11117095 w 12191999"/>
              <a:gd name="connsiteY140" fmla="*/ 682782 h 6857999"/>
              <a:gd name="connsiteX141" fmla="*/ 11117095 w 12191999"/>
              <a:gd name="connsiteY141" fmla="*/ 629767 h 6857999"/>
              <a:gd name="connsiteX142" fmla="*/ 11078397 w 12191999"/>
              <a:gd name="connsiteY142" fmla="*/ 588305 h 6857999"/>
              <a:gd name="connsiteX143" fmla="*/ 11537573 w 12191999"/>
              <a:gd name="connsiteY143" fmla="*/ 588277 h 6857999"/>
              <a:gd name="connsiteX144" fmla="*/ 11488233 w 12191999"/>
              <a:gd name="connsiteY144" fmla="*/ 636677 h 6857999"/>
              <a:gd name="connsiteX145" fmla="*/ 11537573 w 12191999"/>
              <a:gd name="connsiteY145" fmla="*/ 685077 h 6857999"/>
              <a:gd name="connsiteX146" fmla="*/ 11586940 w 12191999"/>
              <a:gd name="connsiteY146" fmla="*/ 636677 h 6857999"/>
              <a:gd name="connsiteX147" fmla="*/ 11537573 w 12191999"/>
              <a:gd name="connsiteY147" fmla="*/ 588277 h 6857999"/>
              <a:gd name="connsiteX148" fmla="*/ 11263427 w 12191999"/>
              <a:gd name="connsiteY148" fmla="*/ 588194 h 6857999"/>
              <a:gd name="connsiteX149" fmla="*/ 11235786 w 12191999"/>
              <a:gd name="connsiteY149" fmla="*/ 604779 h 6857999"/>
              <a:gd name="connsiteX150" fmla="*/ 11235316 w 12191999"/>
              <a:gd name="connsiteY150" fmla="*/ 604779 h 6857999"/>
              <a:gd name="connsiteX151" fmla="*/ 11235316 w 12191999"/>
              <a:gd name="connsiteY151" fmla="*/ 590571 h 6857999"/>
              <a:gd name="connsiteX152" fmla="*/ 11213756 w 12191999"/>
              <a:gd name="connsiteY152" fmla="*/ 590571 h 6857999"/>
              <a:gd name="connsiteX153" fmla="*/ 11213756 w 12191999"/>
              <a:gd name="connsiteY153" fmla="*/ 682782 h 6857999"/>
              <a:gd name="connsiteX154" fmla="*/ 11213811 w 12191999"/>
              <a:gd name="connsiteY154" fmla="*/ 682782 h 6857999"/>
              <a:gd name="connsiteX155" fmla="*/ 11236505 w 12191999"/>
              <a:gd name="connsiteY155" fmla="*/ 682782 h 6857999"/>
              <a:gd name="connsiteX156" fmla="*/ 11236505 w 12191999"/>
              <a:gd name="connsiteY156" fmla="*/ 632448 h 6857999"/>
              <a:gd name="connsiteX157" fmla="*/ 11257291 w 12191999"/>
              <a:gd name="connsiteY157" fmla="*/ 609008 h 6857999"/>
              <a:gd name="connsiteX158" fmla="*/ 11272825 w 12191999"/>
              <a:gd name="connsiteY158" fmla="*/ 627832 h 6857999"/>
              <a:gd name="connsiteX159" fmla="*/ 11272825 w 12191999"/>
              <a:gd name="connsiteY159" fmla="*/ 682782 h 6857999"/>
              <a:gd name="connsiteX160" fmla="*/ 11295519 w 12191999"/>
              <a:gd name="connsiteY160" fmla="*/ 682782 h 6857999"/>
              <a:gd name="connsiteX161" fmla="*/ 11295519 w 12191999"/>
              <a:gd name="connsiteY161" fmla="*/ 632835 h 6857999"/>
              <a:gd name="connsiteX162" fmla="*/ 11314868 w 12191999"/>
              <a:gd name="connsiteY162" fmla="*/ 609008 h 6857999"/>
              <a:gd name="connsiteX163" fmla="*/ 11331701 w 12191999"/>
              <a:gd name="connsiteY163" fmla="*/ 630541 h 6857999"/>
              <a:gd name="connsiteX164" fmla="*/ 11331701 w 12191999"/>
              <a:gd name="connsiteY164" fmla="*/ 682782 h 6857999"/>
              <a:gd name="connsiteX165" fmla="*/ 11354394 w 12191999"/>
              <a:gd name="connsiteY165" fmla="*/ 682782 h 6857999"/>
              <a:gd name="connsiteX166" fmla="*/ 11354394 w 12191999"/>
              <a:gd name="connsiteY166" fmla="*/ 627749 h 6857999"/>
              <a:gd name="connsiteX167" fmla="*/ 11321695 w 12191999"/>
              <a:gd name="connsiteY167" fmla="*/ 588194 h 6857999"/>
              <a:gd name="connsiteX168" fmla="*/ 11291787 w 12191999"/>
              <a:gd name="connsiteY168" fmla="*/ 605277 h 6857999"/>
              <a:gd name="connsiteX169" fmla="*/ 11263427 w 12191999"/>
              <a:gd name="connsiteY169" fmla="*/ 588194 h 6857999"/>
              <a:gd name="connsiteX170" fmla="*/ 11556755 w 12191999"/>
              <a:gd name="connsiteY170" fmla="*/ 546788 h 6857999"/>
              <a:gd name="connsiteX171" fmla="*/ 11542382 w 12191999"/>
              <a:gd name="connsiteY171" fmla="*/ 560603 h 6857999"/>
              <a:gd name="connsiteX172" fmla="*/ 11542382 w 12191999"/>
              <a:gd name="connsiteY172" fmla="*/ 560608 h 6857999"/>
              <a:gd name="connsiteX173" fmla="*/ 11556184 w 12191999"/>
              <a:gd name="connsiteY173" fmla="*/ 575955 h 6857999"/>
              <a:gd name="connsiteX174" fmla="*/ 11571530 w 12191999"/>
              <a:gd name="connsiteY174" fmla="*/ 562154 h 6857999"/>
              <a:gd name="connsiteX175" fmla="*/ 11557729 w 12191999"/>
              <a:gd name="connsiteY175" fmla="*/ 546807 h 6857999"/>
              <a:gd name="connsiteX176" fmla="*/ 11556755 w 12191999"/>
              <a:gd name="connsiteY176" fmla="*/ 546788 h 6857999"/>
              <a:gd name="connsiteX177" fmla="*/ 11517809 w 12191999"/>
              <a:gd name="connsiteY177" fmla="*/ 546788 h 6857999"/>
              <a:gd name="connsiteX178" fmla="*/ 11503436 w 12191999"/>
              <a:gd name="connsiteY178" fmla="*/ 560603 h 6857999"/>
              <a:gd name="connsiteX179" fmla="*/ 11503436 w 12191999"/>
              <a:gd name="connsiteY179" fmla="*/ 560608 h 6857999"/>
              <a:gd name="connsiteX180" fmla="*/ 11517237 w 12191999"/>
              <a:gd name="connsiteY180" fmla="*/ 575955 h 6857999"/>
              <a:gd name="connsiteX181" fmla="*/ 11532584 w 12191999"/>
              <a:gd name="connsiteY181" fmla="*/ 562154 h 6857999"/>
              <a:gd name="connsiteX182" fmla="*/ 11518782 w 12191999"/>
              <a:gd name="connsiteY182" fmla="*/ 546807 h 6857999"/>
              <a:gd name="connsiteX183" fmla="*/ 11517809 w 12191999"/>
              <a:gd name="connsiteY183" fmla="*/ 546788 h 6857999"/>
              <a:gd name="connsiteX184" fmla="*/ 11097304 w 12191999"/>
              <a:gd name="connsiteY184" fmla="*/ 546788 h 6857999"/>
              <a:gd name="connsiteX185" fmla="*/ 11082930 w 12191999"/>
              <a:gd name="connsiteY185" fmla="*/ 560603 h 6857999"/>
              <a:gd name="connsiteX186" fmla="*/ 11082930 w 12191999"/>
              <a:gd name="connsiteY186" fmla="*/ 560608 h 6857999"/>
              <a:gd name="connsiteX187" fmla="*/ 11096732 w 12191999"/>
              <a:gd name="connsiteY187" fmla="*/ 575955 h 6857999"/>
              <a:gd name="connsiteX188" fmla="*/ 11112079 w 12191999"/>
              <a:gd name="connsiteY188" fmla="*/ 562154 h 6857999"/>
              <a:gd name="connsiteX189" fmla="*/ 11098277 w 12191999"/>
              <a:gd name="connsiteY189" fmla="*/ 546807 h 6857999"/>
              <a:gd name="connsiteX190" fmla="*/ 11097304 w 12191999"/>
              <a:gd name="connsiteY190" fmla="*/ 546788 h 6857999"/>
              <a:gd name="connsiteX191" fmla="*/ 11058357 w 12191999"/>
              <a:gd name="connsiteY191" fmla="*/ 546788 h 6857999"/>
              <a:gd name="connsiteX192" fmla="*/ 11043984 w 12191999"/>
              <a:gd name="connsiteY192" fmla="*/ 560603 h 6857999"/>
              <a:gd name="connsiteX193" fmla="*/ 11043984 w 12191999"/>
              <a:gd name="connsiteY193" fmla="*/ 560608 h 6857999"/>
              <a:gd name="connsiteX194" fmla="*/ 11057786 w 12191999"/>
              <a:gd name="connsiteY194" fmla="*/ 575955 h 6857999"/>
              <a:gd name="connsiteX195" fmla="*/ 11073132 w 12191999"/>
              <a:gd name="connsiteY195" fmla="*/ 562154 h 6857999"/>
              <a:gd name="connsiteX196" fmla="*/ 11059331 w 12191999"/>
              <a:gd name="connsiteY196" fmla="*/ 546807 h 6857999"/>
              <a:gd name="connsiteX197" fmla="*/ 11058357 w 12191999"/>
              <a:gd name="connsiteY197" fmla="*/ 546788 h 6857999"/>
              <a:gd name="connsiteX198" fmla="*/ 10911417 w 12191999"/>
              <a:gd name="connsiteY198" fmla="*/ 546788 h 6857999"/>
              <a:gd name="connsiteX199" fmla="*/ 10963935 w 12191999"/>
              <a:gd name="connsiteY199" fmla="*/ 682782 h 6857999"/>
              <a:gd name="connsiteX200" fmla="*/ 10963990 w 12191999"/>
              <a:gd name="connsiteY200" fmla="*/ 682782 h 6857999"/>
              <a:gd name="connsiteX201" fmla="*/ 10984583 w 12191999"/>
              <a:gd name="connsiteY201" fmla="*/ 682782 h 6857999"/>
              <a:gd name="connsiteX202" fmla="*/ 11038677 w 12191999"/>
              <a:gd name="connsiteY202" fmla="*/ 546788 h 6857999"/>
              <a:gd name="connsiteX203" fmla="*/ 11012971 w 12191999"/>
              <a:gd name="connsiteY203" fmla="*/ 546788 h 6857999"/>
              <a:gd name="connsiteX204" fmla="*/ 10975323 w 12191999"/>
              <a:gd name="connsiteY204" fmla="*/ 649558 h 6857999"/>
              <a:gd name="connsiteX205" fmla="*/ 10938837 w 12191999"/>
              <a:gd name="connsiteY205" fmla="*/ 546788 h 6857999"/>
              <a:gd name="connsiteX206" fmla="*/ 10548211 w 12191999"/>
              <a:gd name="connsiteY206" fmla="*/ 537556 h 6857999"/>
              <a:gd name="connsiteX207" fmla="*/ 10547161 w 12191999"/>
              <a:gd name="connsiteY207" fmla="*/ 538606 h 6857999"/>
              <a:gd name="connsiteX208" fmla="*/ 10547161 w 12191999"/>
              <a:gd name="connsiteY208" fmla="*/ 547589 h 6857999"/>
              <a:gd name="connsiteX209" fmla="*/ 10548073 w 12191999"/>
              <a:gd name="connsiteY209" fmla="*/ 549137 h 6857999"/>
              <a:gd name="connsiteX210" fmla="*/ 10559130 w 12191999"/>
              <a:gd name="connsiteY210" fmla="*/ 555440 h 6857999"/>
              <a:gd name="connsiteX211" fmla="*/ 10560070 w 12191999"/>
              <a:gd name="connsiteY211" fmla="*/ 556987 h 6857999"/>
              <a:gd name="connsiteX212" fmla="*/ 10560070 w 12191999"/>
              <a:gd name="connsiteY212" fmla="*/ 564506 h 6857999"/>
              <a:gd name="connsiteX213" fmla="*/ 10559821 w 12191999"/>
              <a:gd name="connsiteY213" fmla="*/ 566579 h 6857999"/>
              <a:gd name="connsiteX214" fmla="*/ 10511228 w 12191999"/>
              <a:gd name="connsiteY214" fmla="*/ 757303 h 6857999"/>
              <a:gd name="connsiteX215" fmla="*/ 10511747 w 12191999"/>
              <a:gd name="connsiteY215" fmla="*/ 758266 h 6857999"/>
              <a:gd name="connsiteX216" fmla="*/ 10512002 w 12191999"/>
              <a:gd name="connsiteY216" fmla="*/ 758298 h 6857999"/>
              <a:gd name="connsiteX217" fmla="*/ 10791951 w 12191999"/>
              <a:gd name="connsiteY217" fmla="*/ 758298 h 6857999"/>
              <a:gd name="connsiteX218" fmla="*/ 10792784 w 12191999"/>
              <a:gd name="connsiteY218" fmla="*/ 757587 h 6857999"/>
              <a:gd name="connsiteX219" fmla="*/ 10792753 w 12191999"/>
              <a:gd name="connsiteY219" fmla="*/ 757303 h 6857999"/>
              <a:gd name="connsiteX220" fmla="*/ 10744215 w 12191999"/>
              <a:gd name="connsiteY220" fmla="*/ 566441 h 6857999"/>
              <a:gd name="connsiteX221" fmla="*/ 10743939 w 12191999"/>
              <a:gd name="connsiteY221" fmla="*/ 564368 h 6857999"/>
              <a:gd name="connsiteX222" fmla="*/ 10743939 w 12191999"/>
              <a:gd name="connsiteY222" fmla="*/ 556849 h 6857999"/>
              <a:gd name="connsiteX223" fmla="*/ 10744851 w 12191999"/>
              <a:gd name="connsiteY223" fmla="*/ 555301 h 6857999"/>
              <a:gd name="connsiteX224" fmla="*/ 10756101 w 12191999"/>
              <a:gd name="connsiteY224" fmla="*/ 548999 h 6857999"/>
              <a:gd name="connsiteX225" fmla="*/ 10757124 w 12191999"/>
              <a:gd name="connsiteY225" fmla="*/ 547589 h 6857999"/>
              <a:gd name="connsiteX226" fmla="*/ 10757124 w 12191999"/>
              <a:gd name="connsiteY226" fmla="*/ 538744 h 6857999"/>
              <a:gd name="connsiteX227" fmla="*/ 10756073 w 12191999"/>
              <a:gd name="connsiteY227" fmla="*/ 537694 h 6857999"/>
              <a:gd name="connsiteX228" fmla="*/ 10688684 w 12191999"/>
              <a:gd name="connsiteY228" fmla="*/ 537694 h 6857999"/>
              <a:gd name="connsiteX229" fmla="*/ 10687634 w 12191999"/>
              <a:gd name="connsiteY229" fmla="*/ 538744 h 6857999"/>
              <a:gd name="connsiteX230" fmla="*/ 10687634 w 12191999"/>
              <a:gd name="connsiteY230" fmla="*/ 547589 h 6857999"/>
              <a:gd name="connsiteX231" fmla="*/ 10688546 w 12191999"/>
              <a:gd name="connsiteY231" fmla="*/ 549137 h 6857999"/>
              <a:gd name="connsiteX232" fmla="*/ 10699602 w 12191999"/>
              <a:gd name="connsiteY232" fmla="*/ 555440 h 6857999"/>
              <a:gd name="connsiteX233" fmla="*/ 10700542 w 12191999"/>
              <a:gd name="connsiteY233" fmla="*/ 556987 h 6857999"/>
              <a:gd name="connsiteX234" fmla="*/ 10700542 w 12191999"/>
              <a:gd name="connsiteY234" fmla="*/ 564506 h 6857999"/>
              <a:gd name="connsiteX235" fmla="*/ 10700293 w 12191999"/>
              <a:gd name="connsiteY235" fmla="*/ 566579 h 6857999"/>
              <a:gd name="connsiteX236" fmla="*/ 10652170 w 12191999"/>
              <a:gd name="connsiteY236" fmla="*/ 755479 h 6857999"/>
              <a:gd name="connsiteX237" fmla="*/ 10651672 w 12191999"/>
              <a:gd name="connsiteY237" fmla="*/ 755479 h 6857999"/>
              <a:gd name="connsiteX238" fmla="*/ 10603743 w 12191999"/>
              <a:gd name="connsiteY238" fmla="*/ 566441 h 6857999"/>
              <a:gd name="connsiteX239" fmla="*/ 10603466 w 12191999"/>
              <a:gd name="connsiteY239" fmla="*/ 564368 h 6857999"/>
              <a:gd name="connsiteX240" fmla="*/ 10603466 w 12191999"/>
              <a:gd name="connsiteY240" fmla="*/ 556849 h 6857999"/>
              <a:gd name="connsiteX241" fmla="*/ 10604406 w 12191999"/>
              <a:gd name="connsiteY241" fmla="*/ 555301 h 6857999"/>
              <a:gd name="connsiteX242" fmla="*/ 10615628 w 12191999"/>
              <a:gd name="connsiteY242" fmla="*/ 548999 h 6857999"/>
              <a:gd name="connsiteX243" fmla="*/ 10616540 w 12191999"/>
              <a:gd name="connsiteY243" fmla="*/ 547451 h 6857999"/>
              <a:gd name="connsiteX244" fmla="*/ 10616540 w 12191999"/>
              <a:gd name="connsiteY244" fmla="*/ 538606 h 6857999"/>
              <a:gd name="connsiteX245" fmla="*/ 10615490 w 12191999"/>
              <a:gd name="connsiteY245" fmla="*/ 537556 h 6857999"/>
              <a:gd name="connsiteX246" fmla="*/ 11447186 w 12191999"/>
              <a:gd name="connsiteY246" fmla="*/ 537556 h 6857999"/>
              <a:gd name="connsiteX247" fmla="*/ 11447186 w 12191999"/>
              <a:gd name="connsiteY247" fmla="*/ 602291 h 6857999"/>
              <a:gd name="connsiteX248" fmla="*/ 11446633 w 12191999"/>
              <a:gd name="connsiteY248" fmla="*/ 602291 h 6857999"/>
              <a:gd name="connsiteX249" fmla="*/ 11415785 w 12191999"/>
              <a:gd name="connsiteY249" fmla="*/ 588277 h 6857999"/>
              <a:gd name="connsiteX250" fmla="*/ 11371919 w 12191999"/>
              <a:gd name="connsiteY250" fmla="*/ 636677 h 6857999"/>
              <a:gd name="connsiteX251" fmla="*/ 11416725 w 12191999"/>
              <a:gd name="connsiteY251" fmla="*/ 685077 h 6857999"/>
              <a:gd name="connsiteX252" fmla="*/ 11447932 w 12191999"/>
              <a:gd name="connsiteY252" fmla="*/ 668934 h 6857999"/>
              <a:gd name="connsiteX253" fmla="*/ 11448319 w 12191999"/>
              <a:gd name="connsiteY253" fmla="*/ 668934 h 6857999"/>
              <a:gd name="connsiteX254" fmla="*/ 11448319 w 12191999"/>
              <a:gd name="connsiteY254" fmla="*/ 682755 h 6857999"/>
              <a:gd name="connsiteX255" fmla="*/ 11448319 w 12191999"/>
              <a:gd name="connsiteY255" fmla="*/ 682782 h 6857999"/>
              <a:gd name="connsiteX256" fmla="*/ 11469879 w 12191999"/>
              <a:gd name="connsiteY256" fmla="*/ 682782 h 6857999"/>
              <a:gd name="connsiteX257" fmla="*/ 11469879 w 12191999"/>
              <a:gd name="connsiteY257" fmla="*/ 537556 h 6857999"/>
              <a:gd name="connsiteX258" fmla="*/ 10475184 w 12191999"/>
              <a:gd name="connsiteY258" fmla="*/ 498692 h 6857999"/>
              <a:gd name="connsiteX259" fmla="*/ 10828991 w 12191999"/>
              <a:gd name="connsiteY259" fmla="*/ 498692 h 6857999"/>
              <a:gd name="connsiteX260" fmla="*/ 10828991 w 12191999"/>
              <a:gd name="connsiteY260" fmla="*/ 764047 h 6857999"/>
              <a:gd name="connsiteX261" fmla="*/ 10652087 w 12191999"/>
              <a:gd name="connsiteY261" fmla="*/ 929895 h 6857999"/>
              <a:gd name="connsiteX262" fmla="*/ 10475184 w 12191999"/>
              <a:gd name="connsiteY262" fmla="*/ 764047 h 6857999"/>
              <a:gd name="connsiteX263" fmla="*/ 10456056 w 12191999"/>
              <a:gd name="connsiteY263" fmla="*/ 479343 h 6857999"/>
              <a:gd name="connsiteX264" fmla="*/ 10456056 w 12191999"/>
              <a:gd name="connsiteY264" fmla="*/ 764047 h 6857999"/>
              <a:gd name="connsiteX265" fmla="*/ 10652087 w 12191999"/>
              <a:gd name="connsiteY265" fmla="*/ 949243 h 6857999"/>
              <a:gd name="connsiteX266" fmla="*/ 10848091 w 12191999"/>
              <a:gd name="connsiteY266" fmla="*/ 764047 h 6857999"/>
              <a:gd name="connsiteX267" fmla="*/ 10848091 w 12191999"/>
              <a:gd name="connsiteY267" fmla="*/ 479343 h 6857999"/>
              <a:gd name="connsiteX268" fmla="*/ 0 w 12191999"/>
              <a:gd name="connsiteY268" fmla="*/ 0 h 6857999"/>
              <a:gd name="connsiteX269" fmla="*/ 12191999 w 12191999"/>
              <a:gd name="connsiteY269" fmla="*/ 0 h 6857999"/>
              <a:gd name="connsiteX270" fmla="*/ 12191999 w 12191999"/>
              <a:gd name="connsiteY270" fmla="*/ 6857999 h 6857999"/>
              <a:gd name="connsiteX271" fmla="*/ 0 w 12191999"/>
              <a:gd name="connsiteY27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2191999" h="6857999">
                <a:moveTo>
                  <a:pt x="11061757" y="777342"/>
                </a:moveTo>
                <a:cubicBezTo>
                  <a:pt x="11078397" y="777342"/>
                  <a:pt x="11088431" y="790610"/>
                  <a:pt x="11088431" y="804983"/>
                </a:cubicBezTo>
                <a:cubicBezTo>
                  <a:pt x="11088431" y="819357"/>
                  <a:pt x="11078397" y="832624"/>
                  <a:pt x="11061757" y="832624"/>
                </a:cubicBezTo>
                <a:cubicBezTo>
                  <a:pt x="11045117" y="832624"/>
                  <a:pt x="11035084" y="819357"/>
                  <a:pt x="11035084" y="804983"/>
                </a:cubicBezTo>
                <a:cubicBezTo>
                  <a:pt x="11035084" y="790582"/>
                  <a:pt x="11045117" y="777342"/>
                  <a:pt x="11061757" y="777342"/>
                </a:cubicBezTo>
                <a:close/>
                <a:moveTo>
                  <a:pt x="10512140" y="773224"/>
                </a:moveTo>
                <a:cubicBezTo>
                  <a:pt x="10512041" y="773218"/>
                  <a:pt x="10511942" y="773232"/>
                  <a:pt x="10511848" y="773264"/>
                </a:cubicBezTo>
                <a:cubicBezTo>
                  <a:pt x="10511444" y="773402"/>
                  <a:pt x="10511228" y="773842"/>
                  <a:pt x="10511366" y="774246"/>
                </a:cubicBezTo>
                <a:cubicBezTo>
                  <a:pt x="10511366" y="774246"/>
                  <a:pt x="10539311" y="888653"/>
                  <a:pt x="10652059" y="888653"/>
                </a:cubicBezTo>
                <a:cubicBezTo>
                  <a:pt x="10764808" y="888653"/>
                  <a:pt x="10792753" y="774246"/>
                  <a:pt x="10792753" y="774246"/>
                </a:cubicBezTo>
                <a:cubicBezTo>
                  <a:pt x="10792776" y="774164"/>
                  <a:pt x="10792787" y="774079"/>
                  <a:pt x="10792783" y="773993"/>
                </a:cubicBezTo>
                <a:cubicBezTo>
                  <a:pt x="10792766" y="773551"/>
                  <a:pt x="10792394" y="773206"/>
                  <a:pt x="10791951" y="773224"/>
                </a:cubicBezTo>
                <a:close/>
                <a:moveTo>
                  <a:pt x="11443344" y="758878"/>
                </a:moveTo>
                <a:lnTo>
                  <a:pt x="11443344" y="817090"/>
                </a:lnTo>
                <a:cubicBezTo>
                  <a:pt x="11443344" y="835914"/>
                  <a:pt x="11452051" y="853383"/>
                  <a:pt x="11476513" y="853383"/>
                </a:cubicBezTo>
                <a:cubicBezTo>
                  <a:pt x="11491633" y="853383"/>
                  <a:pt x="11500146" y="845505"/>
                  <a:pt x="11504293" y="836301"/>
                </a:cubicBezTo>
                <a:lnTo>
                  <a:pt x="11504680" y="836301"/>
                </a:lnTo>
                <a:lnTo>
                  <a:pt x="11504680" y="851089"/>
                </a:lnTo>
                <a:lnTo>
                  <a:pt x="11526240" y="851089"/>
                </a:lnTo>
                <a:lnTo>
                  <a:pt x="11526240" y="758878"/>
                </a:lnTo>
                <a:lnTo>
                  <a:pt x="11503436" y="758878"/>
                </a:lnTo>
                <a:lnTo>
                  <a:pt x="11503436" y="809212"/>
                </a:lnTo>
                <a:cubicBezTo>
                  <a:pt x="11503436" y="821513"/>
                  <a:pt x="11497576" y="832652"/>
                  <a:pt x="11482622" y="832652"/>
                </a:cubicBezTo>
                <a:cubicBezTo>
                  <a:pt x="11466756" y="832652"/>
                  <a:pt x="11466037" y="815736"/>
                  <a:pt x="11466037" y="805564"/>
                </a:cubicBezTo>
                <a:lnTo>
                  <a:pt x="11466037" y="758878"/>
                </a:lnTo>
                <a:close/>
                <a:moveTo>
                  <a:pt x="11596835" y="756584"/>
                </a:moveTo>
                <a:cubicBezTo>
                  <a:pt x="11581688" y="756584"/>
                  <a:pt x="11573202" y="764461"/>
                  <a:pt x="11569028" y="773666"/>
                </a:cubicBezTo>
                <a:lnTo>
                  <a:pt x="11568641" y="773666"/>
                </a:lnTo>
                <a:lnTo>
                  <a:pt x="11568641" y="758878"/>
                </a:lnTo>
                <a:lnTo>
                  <a:pt x="11547081" y="758878"/>
                </a:lnTo>
                <a:lnTo>
                  <a:pt x="11547081" y="851089"/>
                </a:lnTo>
                <a:lnTo>
                  <a:pt x="11547219" y="851089"/>
                </a:lnTo>
                <a:lnTo>
                  <a:pt x="11569913" y="851089"/>
                </a:lnTo>
                <a:lnTo>
                  <a:pt x="11569913" y="800754"/>
                </a:lnTo>
                <a:cubicBezTo>
                  <a:pt x="11569913" y="788454"/>
                  <a:pt x="11575773" y="777314"/>
                  <a:pt x="11590727" y="777314"/>
                </a:cubicBezTo>
                <a:cubicBezTo>
                  <a:pt x="11606620" y="777314"/>
                  <a:pt x="11607311" y="794231"/>
                  <a:pt x="11607311" y="804403"/>
                </a:cubicBezTo>
                <a:lnTo>
                  <a:pt x="11607311" y="851089"/>
                </a:lnTo>
                <a:lnTo>
                  <a:pt x="11630005" y="851089"/>
                </a:lnTo>
                <a:lnTo>
                  <a:pt x="11630005" y="792876"/>
                </a:lnTo>
                <a:cubicBezTo>
                  <a:pt x="11630005" y="774053"/>
                  <a:pt x="11621298" y="756584"/>
                  <a:pt x="11596835" y="756584"/>
                </a:cubicBezTo>
                <a:close/>
                <a:moveTo>
                  <a:pt x="11335239" y="756584"/>
                </a:moveTo>
                <a:cubicBezTo>
                  <a:pt x="11320092" y="756584"/>
                  <a:pt x="11311385" y="764655"/>
                  <a:pt x="11307432" y="773168"/>
                </a:cubicBezTo>
                <a:lnTo>
                  <a:pt x="11307183" y="773168"/>
                </a:lnTo>
                <a:lnTo>
                  <a:pt x="11307183" y="758767"/>
                </a:lnTo>
                <a:lnTo>
                  <a:pt x="11285623" y="758767"/>
                </a:lnTo>
                <a:lnTo>
                  <a:pt x="11285623" y="851089"/>
                </a:lnTo>
                <a:lnTo>
                  <a:pt x="11308178" y="851089"/>
                </a:lnTo>
                <a:lnTo>
                  <a:pt x="11308178" y="800754"/>
                </a:lnTo>
                <a:cubicBezTo>
                  <a:pt x="11308178" y="788454"/>
                  <a:pt x="11314038" y="777314"/>
                  <a:pt x="11328992" y="777314"/>
                </a:cubicBezTo>
                <a:cubicBezTo>
                  <a:pt x="11340049" y="777314"/>
                  <a:pt x="11344499" y="784805"/>
                  <a:pt x="11344499" y="796138"/>
                </a:cubicBezTo>
                <a:lnTo>
                  <a:pt x="11344499" y="851089"/>
                </a:lnTo>
                <a:lnTo>
                  <a:pt x="11367192" y="851089"/>
                </a:lnTo>
                <a:lnTo>
                  <a:pt x="11367192" y="801141"/>
                </a:lnTo>
                <a:cubicBezTo>
                  <a:pt x="11367192" y="789228"/>
                  <a:pt x="11372499" y="777314"/>
                  <a:pt x="11386679" y="777314"/>
                </a:cubicBezTo>
                <a:cubicBezTo>
                  <a:pt x="11400085" y="777314"/>
                  <a:pt x="11403513" y="787321"/>
                  <a:pt x="11403513" y="798847"/>
                </a:cubicBezTo>
                <a:lnTo>
                  <a:pt x="11403513" y="851089"/>
                </a:lnTo>
                <a:lnTo>
                  <a:pt x="11426206" y="851089"/>
                </a:lnTo>
                <a:lnTo>
                  <a:pt x="11426206" y="796138"/>
                </a:lnTo>
                <a:cubicBezTo>
                  <a:pt x="11426206" y="774025"/>
                  <a:pt x="11417693" y="756584"/>
                  <a:pt x="11393479" y="756584"/>
                </a:cubicBezTo>
                <a:cubicBezTo>
                  <a:pt x="11379852" y="756584"/>
                  <a:pt x="11370205" y="761946"/>
                  <a:pt x="11363599" y="773666"/>
                </a:cubicBezTo>
                <a:cubicBezTo>
                  <a:pt x="11358872" y="762139"/>
                  <a:pt x="11349226" y="756584"/>
                  <a:pt x="11335239" y="756584"/>
                </a:cubicBezTo>
                <a:close/>
                <a:moveTo>
                  <a:pt x="11175418" y="756584"/>
                </a:moveTo>
                <a:cubicBezTo>
                  <a:pt x="11160298" y="756584"/>
                  <a:pt x="11151591" y="764655"/>
                  <a:pt x="11147611" y="773168"/>
                </a:cubicBezTo>
                <a:lnTo>
                  <a:pt x="11147252" y="773168"/>
                </a:lnTo>
                <a:lnTo>
                  <a:pt x="11147252" y="758767"/>
                </a:lnTo>
                <a:lnTo>
                  <a:pt x="11125664" y="758767"/>
                </a:lnTo>
                <a:lnTo>
                  <a:pt x="11125664" y="851089"/>
                </a:lnTo>
                <a:lnTo>
                  <a:pt x="11148357" y="851089"/>
                </a:lnTo>
                <a:lnTo>
                  <a:pt x="11148357" y="800754"/>
                </a:lnTo>
                <a:cubicBezTo>
                  <a:pt x="11148357" y="788454"/>
                  <a:pt x="11154245" y="777314"/>
                  <a:pt x="11169171" y="777314"/>
                </a:cubicBezTo>
                <a:cubicBezTo>
                  <a:pt x="11180227" y="777314"/>
                  <a:pt x="11184678" y="784805"/>
                  <a:pt x="11184678" y="796138"/>
                </a:cubicBezTo>
                <a:lnTo>
                  <a:pt x="11184678" y="851089"/>
                </a:lnTo>
                <a:lnTo>
                  <a:pt x="11207371" y="851089"/>
                </a:lnTo>
                <a:lnTo>
                  <a:pt x="11207371" y="801141"/>
                </a:lnTo>
                <a:cubicBezTo>
                  <a:pt x="11207371" y="789228"/>
                  <a:pt x="11212678" y="777314"/>
                  <a:pt x="11226858" y="777314"/>
                </a:cubicBezTo>
                <a:cubicBezTo>
                  <a:pt x="11240292" y="777314"/>
                  <a:pt x="11243692" y="787321"/>
                  <a:pt x="11243692" y="798847"/>
                </a:cubicBezTo>
                <a:lnTo>
                  <a:pt x="11243692" y="851089"/>
                </a:lnTo>
                <a:lnTo>
                  <a:pt x="11266385" y="851089"/>
                </a:lnTo>
                <a:lnTo>
                  <a:pt x="11266385" y="796138"/>
                </a:lnTo>
                <a:cubicBezTo>
                  <a:pt x="11266385" y="774025"/>
                  <a:pt x="11257871" y="756584"/>
                  <a:pt x="11233658" y="756584"/>
                </a:cubicBezTo>
                <a:cubicBezTo>
                  <a:pt x="11220058" y="756584"/>
                  <a:pt x="11210412" y="761946"/>
                  <a:pt x="11203778" y="773666"/>
                </a:cubicBezTo>
                <a:cubicBezTo>
                  <a:pt x="11199051" y="762139"/>
                  <a:pt x="11189404" y="756584"/>
                  <a:pt x="11175418" y="756584"/>
                </a:cubicBezTo>
                <a:close/>
                <a:moveTo>
                  <a:pt x="11061757" y="756584"/>
                </a:moveTo>
                <a:cubicBezTo>
                  <a:pt x="11034337" y="756584"/>
                  <a:pt x="11012390" y="775932"/>
                  <a:pt x="11012390" y="804983"/>
                </a:cubicBezTo>
                <a:cubicBezTo>
                  <a:pt x="11012390" y="833979"/>
                  <a:pt x="11034337" y="853383"/>
                  <a:pt x="11061757" y="853383"/>
                </a:cubicBezTo>
                <a:cubicBezTo>
                  <a:pt x="11089177" y="853383"/>
                  <a:pt x="11111124" y="834034"/>
                  <a:pt x="11111124" y="804983"/>
                </a:cubicBezTo>
                <a:cubicBezTo>
                  <a:pt x="11111124" y="775932"/>
                  <a:pt x="11089177" y="756584"/>
                  <a:pt x="11061757" y="756584"/>
                </a:cubicBezTo>
                <a:close/>
                <a:moveTo>
                  <a:pt x="10924823" y="705890"/>
                </a:moveTo>
                <a:lnTo>
                  <a:pt x="10924823" y="851089"/>
                </a:lnTo>
                <a:lnTo>
                  <a:pt x="10947516" y="851089"/>
                </a:lnTo>
                <a:lnTo>
                  <a:pt x="10947516" y="804099"/>
                </a:lnTo>
                <a:lnTo>
                  <a:pt x="10947848" y="804099"/>
                </a:lnTo>
                <a:lnTo>
                  <a:pt x="10983975" y="851089"/>
                </a:lnTo>
                <a:lnTo>
                  <a:pt x="11014187" y="851089"/>
                </a:lnTo>
                <a:lnTo>
                  <a:pt x="10972725" y="800754"/>
                </a:lnTo>
                <a:lnTo>
                  <a:pt x="11011699" y="758878"/>
                </a:lnTo>
                <a:lnTo>
                  <a:pt x="10982510" y="758878"/>
                </a:lnTo>
                <a:lnTo>
                  <a:pt x="10947516" y="797106"/>
                </a:lnTo>
                <a:lnTo>
                  <a:pt x="10947516" y="705890"/>
                </a:lnTo>
                <a:close/>
                <a:moveTo>
                  <a:pt x="11090615" y="641487"/>
                </a:moveTo>
                <a:lnTo>
                  <a:pt x="11095341" y="641487"/>
                </a:lnTo>
                <a:lnTo>
                  <a:pt x="11095341" y="646655"/>
                </a:lnTo>
                <a:cubicBezTo>
                  <a:pt x="11095341" y="659536"/>
                  <a:pt x="11087961" y="667801"/>
                  <a:pt x="11072454" y="667801"/>
                </a:cubicBezTo>
                <a:cubicBezTo>
                  <a:pt x="11065074" y="667801"/>
                  <a:pt x="11056561" y="664152"/>
                  <a:pt x="11056561" y="655694"/>
                </a:cubicBezTo>
                <a:cubicBezTo>
                  <a:pt x="11056561" y="642454"/>
                  <a:pt x="11078121" y="641487"/>
                  <a:pt x="11090615" y="641487"/>
                </a:cubicBezTo>
                <a:close/>
                <a:moveTo>
                  <a:pt x="11537573" y="609036"/>
                </a:moveTo>
                <a:cubicBezTo>
                  <a:pt x="11554212" y="609036"/>
                  <a:pt x="11564246" y="622221"/>
                  <a:pt x="11564246" y="636677"/>
                </a:cubicBezTo>
                <a:cubicBezTo>
                  <a:pt x="11564246" y="651133"/>
                  <a:pt x="11554212" y="664318"/>
                  <a:pt x="11537573" y="664318"/>
                </a:cubicBezTo>
                <a:cubicBezTo>
                  <a:pt x="11520932" y="664318"/>
                  <a:pt x="11510926" y="651050"/>
                  <a:pt x="11510926" y="636677"/>
                </a:cubicBezTo>
                <a:cubicBezTo>
                  <a:pt x="11510926" y="622276"/>
                  <a:pt x="11520932" y="609036"/>
                  <a:pt x="11537573" y="609036"/>
                </a:cubicBezTo>
                <a:close/>
                <a:moveTo>
                  <a:pt x="11421286" y="609036"/>
                </a:moveTo>
                <a:cubicBezTo>
                  <a:pt x="11437954" y="609036"/>
                  <a:pt x="11447932" y="622304"/>
                  <a:pt x="11447932" y="636677"/>
                </a:cubicBezTo>
                <a:cubicBezTo>
                  <a:pt x="11447932" y="651050"/>
                  <a:pt x="11437926" y="664318"/>
                  <a:pt x="11421286" y="664318"/>
                </a:cubicBezTo>
                <a:cubicBezTo>
                  <a:pt x="11404646" y="664318"/>
                  <a:pt x="11394612" y="651050"/>
                  <a:pt x="11394612" y="636677"/>
                </a:cubicBezTo>
                <a:cubicBezTo>
                  <a:pt x="11394612" y="622276"/>
                  <a:pt x="11404618" y="609036"/>
                  <a:pt x="11421286" y="609036"/>
                </a:cubicBezTo>
                <a:close/>
                <a:moveTo>
                  <a:pt x="11196867" y="589632"/>
                </a:moveTo>
                <a:cubicBezTo>
                  <a:pt x="11182952" y="585192"/>
                  <a:pt x="11167917" y="591883"/>
                  <a:pt x="11161901" y="605194"/>
                </a:cubicBezTo>
                <a:lnTo>
                  <a:pt x="11161514" y="605194"/>
                </a:lnTo>
                <a:lnTo>
                  <a:pt x="11161514" y="590571"/>
                </a:lnTo>
                <a:lnTo>
                  <a:pt x="11138821" y="590571"/>
                </a:lnTo>
                <a:lnTo>
                  <a:pt x="11138821" y="682782"/>
                </a:lnTo>
                <a:lnTo>
                  <a:pt x="11161431" y="682782"/>
                </a:lnTo>
                <a:lnTo>
                  <a:pt x="11161431" y="633415"/>
                </a:lnTo>
                <a:cubicBezTo>
                  <a:pt x="11161431" y="628412"/>
                  <a:pt x="11164444" y="610169"/>
                  <a:pt x="11185811" y="610169"/>
                </a:cubicBezTo>
                <a:cubicBezTo>
                  <a:pt x="11189555" y="610283"/>
                  <a:pt x="11193269" y="610868"/>
                  <a:pt x="11196867" y="611910"/>
                </a:cubicBezTo>
                <a:close/>
                <a:moveTo>
                  <a:pt x="11078397" y="588305"/>
                </a:moveTo>
                <a:cubicBezTo>
                  <a:pt x="11064024" y="588305"/>
                  <a:pt x="11049844" y="592727"/>
                  <a:pt x="11039700" y="603093"/>
                </a:cubicBezTo>
                <a:lnTo>
                  <a:pt x="11051613" y="615200"/>
                </a:lnTo>
                <a:cubicBezTo>
                  <a:pt x="11058203" y="609024"/>
                  <a:pt x="11066906" y="605602"/>
                  <a:pt x="11075937" y="605636"/>
                </a:cubicBezTo>
                <a:cubicBezTo>
                  <a:pt x="11088044" y="605636"/>
                  <a:pt x="11096751" y="611606"/>
                  <a:pt x="11096751" y="622939"/>
                </a:cubicBezTo>
                <a:lnTo>
                  <a:pt x="11096751" y="625427"/>
                </a:lnTo>
                <a:lnTo>
                  <a:pt x="11091085" y="625427"/>
                </a:lnTo>
                <a:cubicBezTo>
                  <a:pt x="11068364" y="625427"/>
                  <a:pt x="11033950" y="627528"/>
                  <a:pt x="11033950" y="657518"/>
                </a:cubicBezTo>
                <a:cubicBezTo>
                  <a:pt x="11033950" y="675762"/>
                  <a:pt x="11050231" y="685160"/>
                  <a:pt x="11067120" y="685160"/>
                </a:cubicBezTo>
                <a:cubicBezTo>
                  <a:pt x="11079199" y="685160"/>
                  <a:pt x="11089813" y="680543"/>
                  <a:pt x="11096226" y="670178"/>
                </a:cubicBezTo>
                <a:lnTo>
                  <a:pt x="11096806" y="670178"/>
                </a:lnTo>
                <a:lnTo>
                  <a:pt x="11096806" y="682782"/>
                </a:lnTo>
                <a:lnTo>
                  <a:pt x="11096668" y="682782"/>
                </a:lnTo>
                <a:lnTo>
                  <a:pt x="11096806" y="682865"/>
                </a:lnTo>
                <a:lnTo>
                  <a:pt x="11096806" y="682782"/>
                </a:lnTo>
                <a:lnTo>
                  <a:pt x="11117095" y="682782"/>
                </a:lnTo>
                <a:lnTo>
                  <a:pt x="11117095" y="629767"/>
                </a:lnTo>
                <a:cubicBezTo>
                  <a:pt x="11117095" y="616692"/>
                  <a:pt x="11117095" y="588305"/>
                  <a:pt x="11078397" y="588305"/>
                </a:cubicBezTo>
                <a:close/>
                <a:moveTo>
                  <a:pt x="11537573" y="588277"/>
                </a:moveTo>
                <a:cubicBezTo>
                  <a:pt x="11510152" y="588277"/>
                  <a:pt x="11488233" y="607626"/>
                  <a:pt x="11488233" y="636677"/>
                </a:cubicBezTo>
                <a:cubicBezTo>
                  <a:pt x="11488233" y="665673"/>
                  <a:pt x="11510152" y="685077"/>
                  <a:pt x="11537573" y="685077"/>
                </a:cubicBezTo>
                <a:cubicBezTo>
                  <a:pt x="11564993" y="685077"/>
                  <a:pt x="11586940" y="665728"/>
                  <a:pt x="11586940" y="636677"/>
                </a:cubicBezTo>
                <a:cubicBezTo>
                  <a:pt x="11586940" y="607626"/>
                  <a:pt x="11564993" y="588277"/>
                  <a:pt x="11537573" y="588277"/>
                </a:cubicBezTo>
                <a:close/>
                <a:moveTo>
                  <a:pt x="11263427" y="588194"/>
                </a:moveTo>
                <a:cubicBezTo>
                  <a:pt x="11248308" y="588194"/>
                  <a:pt x="11239601" y="596266"/>
                  <a:pt x="11235786" y="604779"/>
                </a:cubicBezTo>
                <a:lnTo>
                  <a:pt x="11235316" y="604779"/>
                </a:lnTo>
                <a:lnTo>
                  <a:pt x="11235316" y="590571"/>
                </a:lnTo>
                <a:lnTo>
                  <a:pt x="11213756" y="590571"/>
                </a:lnTo>
                <a:lnTo>
                  <a:pt x="11213756" y="682782"/>
                </a:lnTo>
                <a:lnTo>
                  <a:pt x="11213811" y="682782"/>
                </a:lnTo>
                <a:lnTo>
                  <a:pt x="11236505" y="682782"/>
                </a:lnTo>
                <a:lnTo>
                  <a:pt x="11236505" y="632448"/>
                </a:lnTo>
                <a:cubicBezTo>
                  <a:pt x="11236505" y="620175"/>
                  <a:pt x="11242365" y="609008"/>
                  <a:pt x="11257291" y="609008"/>
                </a:cubicBezTo>
                <a:cubicBezTo>
                  <a:pt x="11268347" y="609008"/>
                  <a:pt x="11272825" y="616499"/>
                  <a:pt x="11272825" y="627832"/>
                </a:cubicBezTo>
                <a:lnTo>
                  <a:pt x="11272825" y="682782"/>
                </a:lnTo>
                <a:lnTo>
                  <a:pt x="11295519" y="682782"/>
                </a:lnTo>
                <a:lnTo>
                  <a:pt x="11295519" y="632835"/>
                </a:lnTo>
                <a:cubicBezTo>
                  <a:pt x="11295519" y="620921"/>
                  <a:pt x="11300798" y="609008"/>
                  <a:pt x="11314868" y="609008"/>
                </a:cubicBezTo>
                <a:cubicBezTo>
                  <a:pt x="11328301" y="609008"/>
                  <a:pt x="11331701" y="619014"/>
                  <a:pt x="11331701" y="630541"/>
                </a:cubicBezTo>
                <a:lnTo>
                  <a:pt x="11331701" y="682782"/>
                </a:lnTo>
                <a:lnTo>
                  <a:pt x="11354394" y="682782"/>
                </a:lnTo>
                <a:lnTo>
                  <a:pt x="11354394" y="627749"/>
                </a:lnTo>
                <a:cubicBezTo>
                  <a:pt x="11354394" y="605636"/>
                  <a:pt x="11345909" y="588194"/>
                  <a:pt x="11321695" y="588194"/>
                </a:cubicBezTo>
                <a:cubicBezTo>
                  <a:pt x="11308068" y="588194"/>
                  <a:pt x="11298421" y="593557"/>
                  <a:pt x="11291787" y="605277"/>
                </a:cubicBezTo>
                <a:cubicBezTo>
                  <a:pt x="11287088" y="593750"/>
                  <a:pt x="11277441" y="588194"/>
                  <a:pt x="11263427" y="588194"/>
                </a:cubicBezTo>
                <a:close/>
                <a:moveTo>
                  <a:pt x="11556755" y="546788"/>
                </a:moveTo>
                <a:cubicBezTo>
                  <a:pt x="11548971" y="546634"/>
                  <a:pt x="11542536" y="552819"/>
                  <a:pt x="11542382" y="560603"/>
                </a:cubicBezTo>
                <a:cubicBezTo>
                  <a:pt x="11542382" y="560605"/>
                  <a:pt x="11542382" y="560607"/>
                  <a:pt x="11542382" y="560608"/>
                </a:cubicBezTo>
                <a:cubicBezTo>
                  <a:pt x="11541955" y="568657"/>
                  <a:pt x="11548135" y="575528"/>
                  <a:pt x="11556184" y="575955"/>
                </a:cubicBezTo>
                <a:cubicBezTo>
                  <a:pt x="11564233" y="576382"/>
                  <a:pt x="11571104" y="570203"/>
                  <a:pt x="11571530" y="562154"/>
                </a:cubicBezTo>
                <a:cubicBezTo>
                  <a:pt x="11571957" y="554105"/>
                  <a:pt x="11565778" y="547234"/>
                  <a:pt x="11557729" y="546807"/>
                </a:cubicBezTo>
                <a:cubicBezTo>
                  <a:pt x="11557405" y="546790"/>
                  <a:pt x="11557080" y="546783"/>
                  <a:pt x="11556755" y="546788"/>
                </a:cubicBezTo>
                <a:close/>
                <a:moveTo>
                  <a:pt x="11517809" y="546788"/>
                </a:moveTo>
                <a:cubicBezTo>
                  <a:pt x="11510025" y="546634"/>
                  <a:pt x="11503590" y="552819"/>
                  <a:pt x="11503436" y="560603"/>
                </a:cubicBezTo>
                <a:cubicBezTo>
                  <a:pt x="11503436" y="560605"/>
                  <a:pt x="11503436" y="560607"/>
                  <a:pt x="11503436" y="560608"/>
                </a:cubicBezTo>
                <a:cubicBezTo>
                  <a:pt x="11503009" y="568657"/>
                  <a:pt x="11509188" y="575528"/>
                  <a:pt x="11517237" y="575955"/>
                </a:cubicBezTo>
                <a:cubicBezTo>
                  <a:pt x="11525286" y="576382"/>
                  <a:pt x="11532157" y="570203"/>
                  <a:pt x="11532584" y="562154"/>
                </a:cubicBezTo>
                <a:cubicBezTo>
                  <a:pt x="11533010" y="554105"/>
                  <a:pt x="11526831" y="547234"/>
                  <a:pt x="11518782" y="546807"/>
                </a:cubicBezTo>
                <a:cubicBezTo>
                  <a:pt x="11518458" y="546790"/>
                  <a:pt x="11518134" y="546783"/>
                  <a:pt x="11517809" y="546788"/>
                </a:cubicBezTo>
                <a:close/>
                <a:moveTo>
                  <a:pt x="11097304" y="546788"/>
                </a:moveTo>
                <a:cubicBezTo>
                  <a:pt x="11089520" y="546634"/>
                  <a:pt x="11083085" y="552819"/>
                  <a:pt x="11082930" y="560603"/>
                </a:cubicBezTo>
                <a:cubicBezTo>
                  <a:pt x="11082930" y="560605"/>
                  <a:pt x="11082930" y="560607"/>
                  <a:pt x="11082930" y="560608"/>
                </a:cubicBezTo>
                <a:cubicBezTo>
                  <a:pt x="11082504" y="568657"/>
                  <a:pt x="11088683" y="575528"/>
                  <a:pt x="11096732" y="575955"/>
                </a:cubicBezTo>
                <a:cubicBezTo>
                  <a:pt x="11104781" y="576382"/>
                  <a:pt x="11111652" y="570203"/>
                  <a:pt x="11112079" y="562154"/>
                </a:cubicBezTo>
                <a:cubicBezTo>
                  <a:pt x="11112505" y="554105"/>
                  <a:pt x="11106326" y="547234"/>
                  <a:pt x="11098277" y="546807"/>
                </a:cubicBezTo>
                <a:cubicBezTo>
                  <a:pt x="11097953" y="546790"/>
                  <a:pt x="11097628" y="546783"/>
                  <a:pt x="11097304" y="546788"/>
                </a:cubicBezTo>
                <a:close/>
                <a:moveTo>
                  <a:pt x="11058357" y="546788"/>
                </a:moveTo>
                <a:cubicBezTo>
                  <a:pt x="11050573" y="546634"/>
                  <a:pt x="11044138" y="552819"/>
                  <a:pt x="11043984" y="560603"/>
                </a:cubicBezTo>
                <a:cubicBezTo>
                  <a:pt x="11043984" y="560605"/>
                  <a:pt x="11043984" y="560607"/>
                  <a:pt x="11043984" y="560608"/>
                </a:cubicBezTo>
                <a:cubicBezTo>
                  <a:pt x="11043557" y="568657"/>
                  <a:pt x="11049736" y="575528"/>
                  <a:pt x="11057786" y="575955"/>
                </a:cubicBezTo>
                <a:cubicBezTo>
                  <a:pt x="11065835" y="576382"/>
                  <a:pt x="11072705" y="570203"/>
                  <a:pt x="11073132" y="562154"/>
                </a:cubicBezTo>
                <a:cubicBezTo>
                  <a:pt x="11073559" y="554105"/>
                  <a:pt x="11067380" y="547234"/>
                  <a:pt x="11059331" y="546807"/>
                </a:cubicBezTo>
                <a:cubicBezTo>
                  <a:pt x="11059007" y="546790"/>
                  <a:pt x="11058682" y="546783"/>
                  <a:pt x="11058357" y="546788"/>
                </a:cubicBezTo>
                <a:close/>
                <a:moveTo>
                  <a:pt x="10911417" y="546788"/>
                </a:moveTo>
                <a:lnTo>
                  <a:pt x="10963935" y="682782"/>
                </a:lnTo>
                <a:lnTo>
                  <a:pt x="10963990" y="682782"/>
                </a:lnTo>
                <a:lnTo>
                  <a:pt x="10984583" y="682782"/>
                </a:lnTo>
                <a:lnTo>
                  <a:pt x="11038677" y="546788"/>
                </a:lnTo>
                <a:lnTo>
                  <a:pt x="11012971" y="546788"/>
                </a:lnTo>
                <a:lnTo>
                  <a:pt x="10975323" y="649558"/>
                </a:lnTo>
                <a:lnTo>
                  <a:pt x="10938837" y="546788"/>
                </a:lnTo>
                <a:close/>
                <a:moveTo>
                  <a:pt x="10548211" y="537556"/>
                </a:moveTo>
                <a:cubicBezTo>
                  <a:pt x="10547631" y="537556"/>
                  <a:pt x="10547161" y="538026"/>
                  <a:pt x="10547161" y="538606"/>
                </a:cubicBezTo>
                <a:lnTo>
                  <a:pt x="10547161" y="547589"/>
                </a:lnTo>
                <a:cubicBezTo>
                  <a:pt x="10547197" y="548222"/>
                  <a:pt x="10547537" y="548799"/>
                  <a:pt x="10548073" y="549137"/>
                </a:cubicBezTo>
                <a:lnTo>
                  <a:pt x="10559130" y="555440"/>
                </a:lnTo>
                <a:cubicBezTo>
                  <a:pt x="10559684" y="555764"/>
                  <a:pt x="10560037" y="556346"/>
                  <a:pt x="10560070" y="556987"/>
                </a:cubicBezTo>
                <a:lnTo>
                  <a:pt x="10560070" y="564506"/>
                </a:lnTo>
                <a:cubicBezTo>
                  <a:pt x="10560057" y="565203"/>
                  <a:pt x="10559973" y="565898"/>
                  <a:pt x="10559821" y="566579"/>
                </a:cubicBezTo>
                <a:lnTo>
                  <a:pt x="10511228" y="757303"/>
                </a:lnTo>
                <a:cubicBezTo>
                  <a:pt x="10511105" y="757713"/>
                  <a:pt x="10511338" y="758144"/>
                  <a:pt x="10511747" y="758266"/>
                </a:cubicBezTo>
                <a:cubicBezTo>
                  <a:pt x="10511830" y="758291"/>
                  <a:pt x="10511916" y="758302"/>
                  <a:pt x="10512002" y="758298"/>
                </a:cubicBezTo>
                <a:lnTo>
                  <a:pt x="10791951" y="758298"/>
                </a:lnTo>
                <a:cubicBezTo>
                  <a:pt x="10792378" y="758332"/>
                  <a:pt x="10792750" y="758013"/>
                  <a:pt x="10792784" y="757587"/>
                </a:cubicBezTo>
                <a:cubicBezTo>
                  <a:pt x="10792791" y="757491"/>
                  <a:pt x="10792781" y="757395"/>
                  <a:pt x="10792753" y="757303"/>
                </a:cubicBezTo>
                <a:lnTo>
                  <a:pt x="10744215" y="566441"/>
                </a:lnTo>
                <a:cubicBezTo>
                  <a:pt x="10744040" y="565763"/>
                  <a:pt x="10743947" y="565067"/>
                  <a:pt x="10743939" y="564368"/>
                </a:cubicBezTo>
                <a:lnTo>
                  <a:pt x="10743939" y="556849"/>
                </a:lnTo>
                <a:cubicBezTo>
                  <a:pt x="10743975" y="556216"/>
                  <a:pt x="10744315" y="555640"/>
                  <a:pt x="10744851" y="555301"/>
                </a:cubicBezTo>
                <a:lnTo>
                  <a:pt x="10756101" y="548999"/>
                </a:lnTo>
                <a:cubicBezTo>
                  <a:pt x="10756643" y="548714"/>
                  <a:pt x="10757021" y="548193"/>
                  <a:pt x="10757124" y="547589"/>
                </a:cubicBezTo>
                <a:lnTo>
                  <a:pt x="10757124" y="538744"/>
                </a:lnTo>
                <a:cubicBezTo>
                  <a:pt x="10757124" y="538164"/>
                  <a:pt x="10756653" y="537694"/>
                  <a:pt x="10756073" y="537694"/>
                </a:cubicBezTo>
                <a:lnTo>
                  <a:pt x="10688684" y="537694"/>
                </a:lnTo>
                <a:cubicBezTo>
                  <a:pt x="10688104" y="537694"/>
                  <a:pt x="10687634" y="538164"/>
                  <a:pt x="10687634" y="538744"/>
                </a:cubicBezTo>
                <a:lnTo>
                  <a:pt x="10687634" y="547589"/>
                </a:lnTo>
                <a:cubicBezTo>
                  <a:pt x="10687655" y="548227"/>
                  <a:pt x="10687999" y="548809"/>
                  <a:pt x="10688546" y="549137"/>
                </a:cubicBezTo>
                <a:lnTo>
                  <a:pt x="10699602" y="555440"/>
                </a:lnTo>
                <a:cubicBezTo>
                  <a:pt x="10700156" y="555764"/>
                  <a:pt x="10700509" y="556346"/>
                  <a:pt x="10700542" y="556987"/>
                </a:cubicBezTo>
                <a:lnTo>
                  <a:pt x="10700542" y="564506"/>
                </a:lnTo>
                <a:cubicBezTo>
                  <a:pt x="10700529" y="565203"/>
                  <a:pt x="10700446" y="565898"/>
                  <a:pt x="10700293" y="566579"/>
                </a:cubicBezTo>
                <a:lnTo>
                  <a:pt x="10652170" y="755479"/>
                </a:lnTo>
                <a:cubicBezTo>
                  <a:pt x="10652170" y="756032"/>
                  <a:pt x="10651811" y="756032"/>
                  <a:pt x="10651672" y="755479"/>
                </a:cubicBezTo>
                <a:lnTo>
                  <a:pt x="10603743" y="566441"/>
                </a:lnTo>
                <a:cubicBezTo>
                  <a:pt x="10603581" y="565761"/>
                  <a:pt x="10603488" y="565066"/>
                  <a:pt x="10603466" y="564368"/>
                </a:cubicBezTo>
                <a:lnTo>
                  <a:pt x="10603466" y="556849"/>
                </a:lnTo>
                <a:cubicBezTo>
                  <a:pt x="10603499" y="556208"/>
                  <a:pt x="10603852" y="555626"/>
                  <a:pt x="10604406" y="555301"/>
                </a:cubicBezTo>
                <a:lnTo>
                  <a:pt x="10615628" y="548999"/>
                </a:lnTo>
                <a:cubicBezTo>
                  <a:pt x="10616165" y="548661"/>
                  <a:pt x="10616504" y="548084"/>
                  <a:pt x="10616540" y="547451"/>
                </a:cubicBezTo>
                <a:lnTo>
                  <a:pt x="10616540" y="538606"/>
                </a:lnTo>
                <a:cubicBezTo>
                  <a:pt x="10616540" y="538026"/>
                  <a:pt x="10616070" y="537556"/>
                  <a:pt x="10615490" y="537556"/>
                </a:cubicBezTo>
                <a:close/>
                <a:moveTo>
                  <a:pt x="11447186" y="537556"/>
                </a:moveTo>
                <a:lnTo>
                  <a:pt x="11447186" y="602291"/>
                </a:lnTo>
                <a:lnTo>
                  <a:pt x="11446633" y="602291"/>
                </a:lnTo>
                <a:cubicBezTo>
                  <a:pt x="11441879" y="596348"/>
                  <a:pt x="11432812" y="588277"/>
                  <a:pt x="11415785" y="588277"/>
                </a:cubicBezTo>
                <a:cubicBezTo>
                  <a:pt x="11389886" y="588277"/>
                  <a:pt x="11371919" y="609395"/>
                  <a:pt x="11371919" y="636677"/>
                </a:cubicBezTo>
                <a:cubicBezTo>
                  <a:pt x="11371919" y="663959"/>
                  <a:pt x="11388752" y="685077"/>
                  <a:pt x="11416725" y="685077"/>
                </a:cubicBezTo>
                <a:cubicBezTo>
                  <a:pt x="11429413" y="685077"/>
                  <a:pt x="11441326" y="680101"/>
                  <a:pt x="11447932" y="668934"/>
                </a:cubicBezTo>
                <a:lnTo>
                  <a:pt x="11448319" y="668934"/>
                </a:lnTo>
                <a:lnTo>
                  <a:pt x="11448319" y="682755"/>
                </a:lnTo>
                <a:lnTo>
                  <a:pt x="11448319" y="682782"/>
                </a:lnTo>
                <a:lnTo>
                  <a:pt x="11469879" y="682782"/>
                </a:lnTo>
                <a:lnTo>
                  <a:pt x="11469879" y="537556"/>
                </a:lnTo>
                <a:close/>
                <a:moveTo>
                  <a:pt x="10475184" y="498692"/>
                </a:moveTo>
                <a:lnTo>
                  <a:pt x="10828991" y="498692"/>
                </a:lnTo>
                <a:lnTo>
                  <a:pt x="10828991" y="764047"/>
                </a:lnTo>
                <a:cubicBezTo>
                  <a:pt x="10828991" y="857005"/>
                  <a:pt x="10751319" y="929895"/>
                  <a:pt x="10652087" y="929895"/>
                </a:cubicBezTo>
                <a:cubicBezTo>
                  <a:pt x="10552855" y="929895"/>
                  <a:pt x="10475184" y="857116"/>
                  <a:pt x="10475184" y="764047"/>
                </a:cubicBezTo>
                <a:close/>
                <a:moveTo>
                  <a:pt x="10456056" y="479343"/>
                </a:moveTo>
                <a:lnTo>
                  <a:pt x="10456056" y="764047"/>
                </a:lnTo>
                <a:cubicBezTo>
                  <a:pt x="10456056" y="867895"/>
                  <a:pt x="10542158" y="949243"/>
                  <a:pt x="10652087" y="949243"/>
                </a:cubicBezTo>
                <a:cubicBezTo>
                  <a:pt x="10761988" y="949243"/>
                  <a:pt x="10848091" y="867895"/>
                  <a:pt x="10848091" y="764047"/>
                </a:cubicBezTo>
                <a:lnTo>
                  <a:pt x="10848091" y="479343"/>
                </a:lnTo>
                <a:close/>
                <a:moveTo>
                  <a:pt x="0" y="0"/>
                </a:moveTo>
                <a:lnTo>
                  <a:pt x="12191999" y="0"/>
                </a:lnTo>
                <a:lnTo>
                  <a:pt x="12191999" y="6857999"/>
                </a:lnTo>
                <a:lnTo>
                  <a:pt x="0" y="6857999"/>
                </a:lnTo>
                <a:close/>
              </a:path>
            </a:pathLst>
          </a:custGeom>
          <a:solidFill>
            <a:schemeClr val="bg1">
              <a:lumMod val="95000"/>
            </a:schemeClr>
          </a:solidFill>
        </p:spPr>
        <p:txBody>
          <a:bodyPr wrap="square" lIns="108000" tIns="72000">
            <a:noAutofit/>
          </a:bodyPr>
          <a:lstStyle>
            <a:lvl1pPr marL="0" indent="0">
              <a:buFontTx/>
              <a:buNone/>
              <a:defRPr sz="1400"/>
            </a:lvl1pPr>
          </a:lstStyle>
          <a:p>
            <a:r>
              <a:rPr lang="sv-SE"/>
              <a:t>Klicka på ikonen för att lägga till en bild</a:t>
            </a:r>
          </a:p>
        </p:txBody>
      </p:sp>
      <p:sp>
        <p:nvSpPr>
          <p:cNvPr id="9" name="Rubrik 8"/>
          <p:cNvSpPr>
            <a:spLocks noGrp="1"/>
          </p:cNvSpPr>
          <p:nvPr>
            <p:ph type="title"/>
          </p:nvPr>
        </p:nvSpPr>
        <p:spPr>
          <a:xfrm>
            <a:off x="611188" y="389092"/>
            <a:ext cx="9122189" cy="484846"/>
          </a:xfrm>
        </p:spPr>
        <p:txBody>
          <a:bodyPr/>
          <a:lstStyle>
            <a:lvl1pPr>
              <a:defRPr>
                <a:solidFill>
                  <a:schemeClr val="bg1"/>
                </a:solidFill>
              </a:defRPr>
            </a:lvl1pPr>
          </a:lstStyle>
          <a:p>
            <a:r>
              <a:rPr lang="sv-SE"/>
              <a:t>Klicka här för att ändra mall för rubrikformat</a:t>
            </a:r>
          </a:p>
        </p:txBody>
      </p:sp>
      <p:sp>
        <p:nvSpPr>
          <p:cNvPr id="3" name="Underrubrik 2"/>
          <p:cNvSpPr>
            <a:spLocks noGrp="1"/>
          </p:cNvSpPr>
          <p:nvPr>
            <p:ph type="subTitle" idx="1"/>
          </p:nvPr>
        </p:nvSpPr>
        <p:spPr>
          <a:xfrm>
            <a:off x="611188" y="884897"/>
            <a:ext cx="9123155" cy="484846"/>
          </a:xfrm>
        </p:spPr>
        <p:txBody>
          <a:bodyPr/>
          <a:lstStyle>
            <a:lvl1pPr marL="0" indent="0" algn="l">
              <a:spcBef>
                <a:spcPts val="0"/>
              </a:spcBef>
              <a:spcAft>
                <a:spcPts val="0"/>
              </a:spcAft>
              <a:buNone/>
              <a:defRPr sz="20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8" name="Platshållare för text 7"/>
          <p:cNvSpPr>
            <a:spLocks noGrp="1"/>
          </p:cNvSpPr>
          <p:nvPr>
            <p:ph type="body" sz="quarter" idx="15" hasCustomPrompt="1"/>
          </p:nvPr>
        </p:nvSpPr>
        <p:spPr>
          <a:xfrm>
            <a:off x="-1" y="3605393"/>
            <a:ext cx="5163441" cy="3252589"/>
          </a:xfrm>
          <a:blipFill>
            <a:blip r:embed="rId2"/>
            <a:stretch>
              <a:fillRect l="-422"/>
            </a:stretch>
          </a:blipFill>
        </p:spPr>
        <p:txBody>
          <a:bodyPr/>
          <a:lstStyle>
            <a:lvl1pPr marL="0" indent="0">
              <a:buFontTx/>
              <a:buNone/>
            </a:lvl1pPr>
          </a:lstStyle>
          <a:p>
            <a:pPr lvl="0"/>
            <a:r>
              <a:rPr lang="sv-SE"/>
              <a:t> </a:t>
            </a:r>
          </a:p>
        </p:txBody>
      </p:sp>
      <p:sp>
        <p:nvSpPr>
          <p:cNvPr id="5" name="Platshållare för sidfot 4"/>
          <p:cNvSpPr>
            <a:spLocks noGrp="1"/>
          </p:cNvSpPr>
          <p:nvPr>
            <p:ph type="ftr" sz="quarter" idx="11"/>
          </p:nvPr>
        </p:nvSpPr>
        <p:spPr>
          <a:xfrm>
            <a:off x="6133377" y="7189384"/>
            <a:ext cx="3600000" cy="180000"/>
          </a:xfrm>
        </p:spPr>
        <p:txBody>
          <a:bodyPr/>
          <a:lstStyle>
            <a:lvl1pPr>
              <a:defRPr>
                <a:noFill/>
              </a:defRPr>
            </a:lvl1pPr>
          </a:lstStyle>
          <a:p>
            <a:endParaRPr lang="sv-SE"/>
          </a:p>
        </p:txBody>
      </p:sp>
      <p:sp>
        <p:nvSpPr>
          <p:cNvPr id="4" name="Platshållare för datum 3"/>
          <p:cNvSpPr>
            <a:spLocks noGrp="1"/>
          </p:cNvSpPr>
          <p:nvPr>
            <p:ph type="dt" sz="half" idx="10"/>
          </p:nvPr>
        </p:nvSpPr>
        <p:spPr>
          <a:xfrm>
            <a:off x="9906000" y="7189384"/>
            <a:ext cx="931863" cy="180000"/>
          </a:xfrm>
        </p:spPr>
        <p:txBody>
          <a:bodyPr/>
          <a:lstStyle>
            <a:lvl1pPr>
              <a:defRPr>
                <a:noFill/>
              </a:defRPr>
            </a:lvl1pPr>
          </a:lstStyle>
          <a:p>
            <a:fld id="{0BBF1BE4-F556-4FDD-8627-85F31FD5B0A1}" type="datetime1">
              <a:rPr lang="sv-SE" smtClean="0"/>
              <a:t>2025-11-20</a:t>
            </a:fld>
            <a:endParaRPr lang="sv-SE"/>
          </a:p>
        </p:txBody>
      </p:sp>
      <p:sp>
        <p:nvSpPr>
          <p:cNvPr id="6" name="Platshållare för bildnummer 5"/>
          <p:cNvSpPr>
            <a:spLocks noGrp="1"/>
          </p:cNvSpPr>
          <p:nvPr>
            <p:ph type="sldNum" sz="quarter" idx="12"/>
          </p:nvPr>
        </p:nvSpPr>
        <p:spPr>
          <a:xfrm>
            <a:off x="10893714" y="7189384"/>
            <a:ext cx="682624" cy="180000"/>
          </a:xfrm>
        </p:spPr>
        <p:txBody>
          <a:bodyPr/>
          <a:lstStyle>
            <a:lvl1pPr>
              <a:defRPr>
                <a:noFill/>
              </a:defRPr>
            </a:lvl1pPr>
          </a:lstStyle>
          <a:p>
            <a:fld id="{AE086683-F536-42AB-ABBC-F4803DFE8DBC}"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8" name="Bildobjekt 7"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10" name="Rubrik 9"/>
          <p:cNvSpPr>
            <a:spLocks noGrp="1"/>
          </p:cNvSpPr>
          <p:nvPr>
            <p:ph type="title"/>
          </p:nvPr>
        </p:nvSpPr>
        <p:spPr>
          <a:xfrm>
            <a:off x="611188" y="389092"/>
            <a:ext cx="7275512" cy="904875"/>
          </a:xfrm>
        </p:spPr>
        <p:txBody>
          <a:bodyPr/>
          <a:lstStyle>
            <a:lvl1pPr>
              <a:defRPr>
                <a:solidFill>
                  <a:schemeClr val="bg1"/>
                </a:solidFill>
              </a:defRPr>
            </a:lvl1pPr>
          </a:lstStyle>
          <a:p>
            <a:r>
              <a:rPr lang="sv-SE"/>
              <a:t>Klicka här för att ändra mall för rubrikformat</a:t>
            </a:r>
          </a:p>
        </p:txBody>
      </p:sp>
      <p:sp>
        <p:nvSpPr>
          <p:cNvPr id="7" name="Platshållare för text 6"/>
          <p:cNvSpPr>
            <a:spLocks noGrp="1"/>
          </p:cNvSpPr>
          <p:nvPr>
            <p:ph type="body" sz="quarter" idx="13"/>
          </p:nvPr>
        </p:nvSpPr>
        <p:spPr>
          <a:xfrm>
            <a:off x="611188" y="1479551"/>
            <a:ext cx="10968039" cy="3929063"/>
          </a:xfrm>
        </p:spPr>
        <p:txBody>
          <a:bodyPr numCol="2" spcCol="324000"/>
          <a:lstStyle>
            <a:lvl1pPr marL="457200" indent="-457200">
              <a:buFont typeface="+mj-lt"/>
              <a:buAutoNum type="arabicPeriod"/>
              <a:defRPr>
                <a:solidFill>
                  <a:schemeClr val="bg1"/>
                </a:solidFill>
              </a:defRPr>
            </a:lvl1pPr>
          </a:lstStyle>
          <a:p>
            <a:pPr lvl="0"/>
            <a:r>
              <a:rPr lang="sv-SE"/>
              <a:t>Klicka här för att ändra format på bakgrundstexten</a:t>
            </a:r>
          </a:p>
        </p:txBody>
      </p:sp>
      <p:sp>
        <p:nvSpPr>
          <p:cNvPr id="5" name="Platshållare för sidfot 4"/>
          <p:cNvSpPr>
            <a:spLocks noGrp="1"/>
          </p:cNvSpPr>
          <p:nvPr>
            <p:ph type="ftr" sz="quarter" idx="11"/>
          </p:nvPr>
        </p:nvSpPr>
        <p:spPr>
          <a:xfrm>
            <a:off x="6133377" y="7189384"/>
            <a:ext cx="3600000" cy="180000"/>
          </a:xfrm>
        </p:spPr>
        <p:txBody>
          <a:bodyPr/>
          <a:lstStyle>
            <a:lvl1pPr>
              <a:defRPr>
                <a:noFill/>
              </a:defRPr>
            </a:lvl1pPr>
          </a:lstStyle>
          <a:p>
            <a:endParaRPr lang="sv-SE"/>
          </a:p>
        </p:txBody>
      </p:sp>
      <p:sp>
        <p:nvSpPr>
          <p:cNvPr id="4" name="Platshållare för datum 3"/>
          <p:cNvSpPr>
            <a:spLocks noGrp="1"/>
          </p:cNvSpPr>
          <p:nvPr>
            <p:ph type="dt" sz="half" idx="10"/>
          </p:nvPr>
        </p:nvSpPr>
        <p:spPr>
          <a:xfrm>
            <a:off x="9906000" y="7189384"/>
            <a:ext cx="931863" cy="180000"/>
          </a:xfrm>
        </p:spPr>
        <p:txBody>
          <a:bodyPr/>
          <a:lstStyle>
            <a:lvl1pPr>
              <a:defRPr>
                <a:noFill/>
              </a:defRPr>
            </a:lvl1pPr>
          </a:lstStyle>
          <a:p>
            <a:fld id="{1F7CE096-15D8-4D2B-9A56-7CFB3F0D2044}" type="datetime1">
              <a:rPr lang="sv-SE" smtClean="0"/>
              <a:t>2025-11-20</a:t>
            </a:fld>
            <a:endParaRPr lang="sv-SE"/>
          </a:p>
        </p:txBody>
      </p:sp>
      <p:sp>
        <p:nvSpPr>
          <p:cNvPr id="6" name="Platshållare för bildnummer 5"/>
          <p:cNvSpPr>
            <a:spLocks noGrp="1"/>
          </p:cNvSpPr>
          <p:nvPr>
            <p:ph type="sldNum" sz="quarter" idx="12"/>
          </p:nvPr>
        </p:nvSpPr>
        <p:spPr>
          <a:xfrm>
            <a:off x="10893714" y="7189384"/>
            <a:ext cx="682624" cy="180000"/>
          </a:xfrm>
        </p:spPr>
        <p:txBody>
          <a:bodyPr/>
          <a:lstStyle>
            <a:lvl1pPr>
              <a:defRPr>
                <a:noFill/>
              </a:defRPr>
            </a:lvl1pPr>
          </a:lstStyle>
          <a:p>
            <a:fld id="{AE086683-F536-42AB-ABBC-F4803DFE8DBC}" type="slidenum">
              <a:rPr lang="sv-SE" smtClean="0"/>
              <a:t>‹#›</a:t>
            </a:fld>
            <a:endParaRPr lang="sv-SE"/>
          </a:p>
        </p:txBody>
      </p:sp>
      <p:pic>
        <p:nvPicPr>
          <p:cNvPr id="9" name="Bild 8"/>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10456068" y="479425"/>
            <a:ext cx="1174750" cy="469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Kapitelsida">
    <p:spTree>
      <p:nvGrpSpPr>
        <p:cNvPr id="1" name=""/>
        <p:cNvGrpSpPr/>
        <p:nvPr/>
      </p:nvGrpSpPr>
      <p:grpSpPr>
        <a:xfrm>
          <a:off x="0" y="0"/>
          <a:ext cx="0" cy="0"/>
          <a:chOff x="0" y="0"/>
          <a:chExt cx="0" cy="0"/>
        </a:xfrm>
      </p:grpSpPr>
      <p:pic>
        <p:nvPicPr>
          <p:cNvPr id="7" name="Bildobjekt 6" descr="En bild som visar aqua, blå, turkos, Blågrön&#10;&#10;Automatiskt genererad beskrivning"/>
          <p:cNvPicPr>
            <a:picLocks noChangeAspect="1"/>
          </p:cNvPicPr>
          <p:nvPr userDrawn="1"/>
        </p:nvPicPr>
        <p:blipFill>
          <a:blip r:embed="rId2"/>
          <a:stretch>
            <a:fillRect/>
          </a:stretch>
        </p:blipFill>
        <p:spPr bwMode="white">
          <a:xfrm>
            <a:off x="0" y="0"/>
            <a:ext cx="12191999" cy="6858000"/>
          </a:xfrm>
          <a:prstGeom prst="rect">
            <a:avLst/>
          </a:prstGeom>
        </p:spPr>
      </p:pic>
      <p:sp>
        <p:nvSpPr>
          <p:cNvPr id="2" name="Rubrik 1"/>
          <p:cNvSpPr>
            <a:spLocks noGrp="1"/>
          </p:cNvSpPr>
          <p:nvPr>
            <p:ph type="title"/>
          </p:nvPr>
        </p:nvSpPr>
        <p:spPr>
          <a:xfrm>
            <a:off x="838200" y="2490788"/>
            <a:ext cx="10515600" cy="903287"/>
          </a:xfrm>
        </p:spPr>
        <p:txBody>
          <a:bodyPr anchor="b"/>
          <a:lstStyle>
            <a:lvl1pPr algn="ctr">
              <a:defRPr sz="3600">
                <a:solidFill>
                  <a:schemeClr val="bg1"/>
                </a:solidFill>
              </a:defRPr>
            </a:lvl1pPr>
          </a:lstStyle>
          <a:p>
            <a:r>
              <a:rPr lang="sv-SE"/>
              <a:t>Klicka här för att ändra mall för rubrikformat</a:t>
            </a:r>
          </a:p>
        </p:txBody>
      </p:sp>
      <p:sp>
        <p:nvSpPr>
          <p:cNvPr id="3" name="Platshållare för text 2"/>
          <p:cNvSpPr>
            <a:spLocks noGrp="1"/>
          </p:cNvSpPr>
          <p:nvPr>
            <p:ph type="body" idx="1"/>
          </p:nvPr>
        </p:nvSpPr>
        <p:spPr>
          <a:xfrm>
            <a:off x="838200" y="3502025"/>
            <a:ext cx="10515600" cy="903288"/>
          </a:xfrm>
        </p:spPr>
        <p:txBody>
          <a:bodyPr/>
          <a:lstStyle>
            <a:lvl1pPr marL="0" indent="0" algn="ctr" defTabSz="914400" rtl="0">
              <a:lnSpc>
                <a:spcPct val="100000"/>
              </a:lnSpc>
              <a:spcBef>
                <a:spcPts val="0"/>
              </a:spcBef>
              <a:spcAft>
                <a:spcPts val="0"/>
              </a:spcAft>
              <a:buFont typeface="Arial" panose="020B0604020202020204" pitchFamily="34" charset="0"/>
              <a:buNone/>
              <a:defRPr lang="sv-SE" sz="2000" kern="1200" cap="none"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a:xfrm>
            <a:off x="6133377" y="7189384"/>
            <a:ext cx="3600000" cy="180000"/>
          </a:xfrm>
        </p:spPr>
        <p:txBody>
          <a:bodyPr/>
          <a:lstStyle>
            <a:lvl1pPr>
              <a:defRPr>
                <a:noFill/>
              </a:defRPr>
            </a:lvl1pPr>
          </a:lstStyle>
          <a:p>
            <a:endParaRPr lang="sv-SE"/>
          </a:p>
        </p:txBody>
      </p:sp>
      <p:sp>
        <p:nvSpPr>
          <p:cNvPr id="4" name="Platshållare för datum 3"/>
          <p:cNvSpPr>
            <a:spLocks noGrp="1"/>
          </p:cNvSpPr>
          <p:nvPr>
            <p:ph type="dt" sz="half" idx="10"/>
          </p:nvPr>
        </p:nvSpPr>
        <p:spPr>
          <a:xfrm>
            <a:off x="9906000" y="7189384"/>
            <a:ext cx="931863" cy="180000"/>
          </a:xfrm>
        </p:spPr>
        <p:txBody>
          <a:bodyPr/>
          <a:lstStyle>
            <a:lvl1pPr>
              <a:defRPr>
                <a:noFill/>
              </a:defRPr>
            </a:lvl1pPr>
          </a:lstStyle>
          <a:p>
            <a:fld id="{A8AD907B-614F-4843-8BD2-5AC9B3067357}" type="datetime1">
              <a:rPr lang="sv-SE" smtClean="0"/>
              <a:t>2025-11-20</a:t>
            </a:fld>
            <a:endParaRPr lang="sv-SE"/>
          </a:p>
        </p:txBody>
      </p:sp>
      <p:sp>
        <p:nvSpPr>
          <p:cNvPr id="6" name="Platshållare för bildnummer 5"/>
          <p:cNvSpPr>
            <a:spLocks noGrp="1"/>
          </p:cNvSpPr>
          <p:nvPr>
            <p:ph type="sldNum" sz="quarter" idx="12"/>
          </p:nvPr>
        </p:nvSpPr>
        <p:spPr>
          <a:xfrm>
            <a:off x="10893714" y="7189384"/>
            <a:ext cx="682624" cy="180000"/>
          </a:xfrm>
        </p:spPr>
        <p:txBody>
          <a:bodyPr/>
          <a:lstStyle>
            <a:lvl1pPr>
              <a:defRPr>
                <a:noFill/>
              </a:defRPr>
            </a:lvl1pPr>
          </a:lstStyle>
          <a:p>
            <a:fld id="{AE086683-F536-42AB-ABBC-F4803DFE8DBC}" type="slidenum">
              <a:rPr lang="sv-SE" smtClean="0"/>
              <a:t>‹#›</a:t>
            </a:fld>
            <a:endParaRPr lang="sv-SE"/>
          </a:p>
        </p:txBody>
      </p:sp>
      <p:pic>
        <p:nvPicPr>
          <p:cNvPr id="8" name="Bild 7"/>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black">
          <a:xfrm>
            <a:off x="10456068" y="479425"/>
            <a:ext cx="1174750" cy="4699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a:xfrm>
            <a:off x="611188" y="389092"/>
            <a:ext cx="7275512" cy="904875"/>
          </a:xfrm>
        </p:spPr>
        <p:txBody>
          <a:bodyPr/>
          <a:lstStyle/>
          <a:p>
            <a:r>
              <a:rPr lang="sv-SE"/>
              <a:t>Klicka här för att ändra mall för rubrikformat</a:t>
            </a:r>
          </a:p>
        </p:txBody>
      </p:sp>
      <p:sp>
        <p:nvSpPr>
          <p:cNvPr id="3" name="Platshållare för innehåll 2"/>
          <p:cNvSpPr>
            <a:spLocks noGrp="1"/>
          </p:cNvSpPr>
          <p:nvPr>
            <p:ph idx="1"/>
          </p:nvPr>
        </p:nvSpPr>
        <p:spPr>
          <a:xfrm>
            <a:off x="611188" y="1479551"/>
            <a:ext cx="7275512"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8B34753D-8200-4C80-A40B-11CD2CEDA7CA}" type="datetime1">
              <a:rPr lang="sv-SE" smtClean="0"/>
              <a:t>2025-11-20</a:t>
            </a:fld>
            <a:endParaRPr lang="sv-SE"/>
          </a:p>
        </p:txBody>
      </p:sp>
      <p:sp>
        <p:nvSpPr>
          <p:cNvPr id="6" name="Platshållare för bildnummer 5"/>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a:xfrm>
            <a:off x="611188" y="389092"/>
            <a:ext cx="10968038" cy="904875"/>
          </a:xfrm>
        </p:spPr>
        <p:txBody>
          <a:bodyPr/>
          <a:lstStyle/>
          <a:p>
            <a:r>
              <a:rPr lang="sv-SE"/>
              <a:t>Klicka här för att ändra mall för rubrikformat</a:t>
            </a:r>
          </a:p>
        </p:txBody>
      </p:sp>
      <p:sp>
        <p:nvSpPr>
          <p:cNvPr id="3" name="Platshållare för innehåll 2"/>
          <p:cNvSpPr>
            <a:spLocks noGrp="1"/>
          </p:cNvSpPr>
          <p:nvPr>
            <p:ph sz="half" idx="1"/>
          </p:nvPr>
        </p:nvSpPr>
        <p:spPr>
          <a:xfrm>
            <a:off x="611189" y="1479551"/>
            <a:ext cx="5322812"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58000" y="1479551"/>
            <a:ext cx="5328873"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556A8EF5-9093-470B-9F05-0BD732900D2B}"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e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11189" y="1479551"/>
            <a:ext cx="3441600"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8326" y="1479551"/>
            <a:ext cx="3441600"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3"/>
          <p:cNvSpPr>
            <a:spLocks noGrp="1"/>
          </p:cNvSpPr>
          <p:nvPr>
            <p:ph sz="half" idx="13"/>
          </p:nvPr>
        </p:nvSpPr>
        <p:spPr>
          <a:xfrm>
            <a:off x="8145463" y="1479551"/>
            <a:ext cx="3441600"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85D2A966-D075-47F9-8EEF-2F9E9588C110}"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och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p:nvPr>
        </p:nvSpPr>
        <p:spPr>
          <a:xfrm>
            <a:off x="611189" y="1479551"/>
            <a:ext cx="5322811" cy="39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bild 10"/>
          <p:cNvSpPr>
            <a:spLocks noGrp="1"/>
          </p:cNvSpPr>
          <p:nvPr>
            <p:ph type="pic" sz="quarter" idx="14"/>
          </p:nvPr>
        </p:nvSpPr>
        <p:spPr>
          <a:xfrm>
            <a:off x="6258000" y="1479551"/>
            <a:ext cx="5328873" cy="3927600"/>
          </a:xfrm>
          <a:solidFill>
            <a:schemeClr val="bg1">
              <a:lumMod val="95000"/>
            </a:schemeClr>
          </a:solidFill>
        </p:spPr>
        <p:txBody>
          <a:bodyPr lIns="108000" tIns="72000"/>
          <a:lstStyle>
            <a:lvl1pPr marL="0" indent="0">
              <a:buNone/>
              <a:defRPr sz="1400"/>
            </a:lvl1pPr>
          </a:lstStyle>
          <a:p>
            <a:r>
              <a:rPr lang="sv-SE"/>
              <a:t>Klicka på ikonen för att lägga till en bild</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13AC74B4-15A5-437F-8B0C-6BC314ACD161}" type="datetime1">
              <a:rPr lang="sv-SE" smtClean="0"/>
              <a:t>2025-11-20</a:t>
            </a:fld>
            <a:endParaRPr lang="sv-SE"/>
          </a:p>
        </p:txBody>
      </p:sp>
      <p:sp>
        <p:nvSpPr>
          <p:cNvPr id="7" name="Platshållare för bildnummer 6"/>
          <p:cNvSpPr>
            <a:spLocks noGrp="1"/>
          </p:cNvSpPr>
          <p:nvPr>
            <p:ph type="sldNum" sz="quarter" idx="12"/>
          </p:nvPr>
        </p:nvSpPr>
        <p:spPr/>
        <p:txBody>
          <a:bodyPr/>
          <a:lstStyle/>
          <a:p>
            <a:fld id="{AE086683-F536-42AB-ABBC-F4803DFE8DBC}"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11188" y="389092"/>
            <a:ext cx="10968038" cy="904875"/>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p:cNvSpPr>
            <a:spLocks noGrp="1"/>
          </p:cNvSpPr>
          <p:nvPr>
            <p:ph type="body" idx="1"/>
          </p:nvPr>
        </p:nvSpPr>
        <p:spPr>
          <a:xfrm>
            <a:off x="611188" y="1479551"/>
            <a:ext cx="10968038" cy="3929062"/>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pic>
        <p:nvPicPr>
          <p:cNvPr id="9" name="Bildobjekt 8" descr="En bild som visar skärmbild, aqua, blå, turkos&#10;&#10;Automatiskt genererad beskrivning"/>
          <p:cNvPicPr>
            <a:picLocks noChangeAspect="1"/>
          </p:cNvPicPr>
          <p:nvPr userDrawn="1"/>
        </p:nvPicPr>
        <p:blipFill>
          <a:blip r:embed="rId22"/>
          <a:stretch>
            <a:fillRect/>
          </a:stretch>
        </p:blipFill>
        <p:spPr bwMode="white">
          <a:xfrm>
            <a:off x="798" y="5870863"/>
            <a:ext cx="12191202" cy="623485"/>
          </a:xfrm>
          <a:prstGeom prst="rect">
            <a:avLst/>
          </a:prstGeom>
        </p:spPr>
      </p:pic>
      <p:pic>
        <p:nvPicPr>
          <p:cNvPr id="19" name="Bild 18"/>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bwMode="black">
          <a:xfrm>
            <a:off x="616891" y="5975530"/>
            <a:ext cx="1038407" cy="415363"/>
          </a:xfrm>
          <a:prstGeom prst="rect">
            <a:avLst/>
          </a:prstGeom>
        </p:spPr>
      </p:pic>
      <p:sp>
        <p:nvSpPr>
          <p:cNvPr id="5" name="Platshållare för sidfot 4"/>
          <p:cNvSpPr>
            <a:spLocks noGrp="1"/>
          </p:cNvSpPr>
          <p:nvPr>
            <p:ph type="ftr" sz="quarter" idx="3"/>
          </p:nvPr>
        </p:nvSpPr>
        <p:spPr>
          <a:xfrm>
            <a:off x="6133377" y="6113059"/>
            <a:ext cx="3600000" cy="180000"/>
          </a:xfrm>
          <a:prstGeom prst="rect">
            <a:avLst/>
          </a:prstGeom>
        </p:spPr>
        <p:txBody>
          <a:bodyPr vert="horz" lIns="0" tIns="0" rIns="0" bIns="0" rtlCol="0" anchor="t">
            <a:noAutofit/>
          </a:bodyPr>
          <a:lstStyle>
            <a:lvl1pPr algn="r">
              <a:defRPr sz="800">
                <a:solidFill>
                  <a:schemeClr val="bg1"/>
                </a:solidFill>
                <a:latin typeface="+mj-lt"/>
              </a:defRPr>
            </a:lvl1pPr>
          </a:lstStyle>
          <a:p>
            <a:endParaRPr lang="sv-SE"/>
          </a:p>
        </p:txBody>
      </p:sp>
      <p:sp>
        <p:nvSpPr>
          <p:cNvPr id="4" name="Platshållare för datum 3"/>
          <p:cNvSpPr>
            <a:spLocks noGrp="1"/>
          </p:cNvSpPr>
          <p:nvPr>
            <p:ph type="dt" sz="half" idx="2"/>
          </p:nvPr>
        </p:nvSpPr>
        <p:spPr>
          <a:xfrm>
            <a:off x="9906000" y="6113059"/>
            <a:ext cx="931863" cy="180000"/>
          </a:xfrm>
          <a:prstGeom prst="rect">
            <a:avLst/>
          </a:prstGeom>
        </p:spPr>
        <p:txBody>
          <a:bodyPr vert="horz" lIns="0" tIns="0" rIns="0" bIns="0" rtlCol="0" anchor="t">
            <a:noAutofit/>
          </a:bodyPr>
          <a:lstStyle>
            <a:lvl1pPr algn="r">
              <a:defRPr sz="800">
                <a:solidFill>
                  <a:schemeClr val="bg1"/>
                </a:solidFill>
              </a:defRPr>
            </a:lvl1pPr>
          </a:lstStyle>
          <a:p>
            <a:fld id="{4BFF2682-375F-435F-8E17-522D74BE2226}" type="datetime1">
              <a:rPr lang="sv-SE" smtClean="0"/>
              <a:t>2025-11-20</a:t>
            </a:fld>
            <a:endParaRPr lang="sv-SE"/>
          </a:p>
        </p:txBody>
      </p:sp>
      <p:sp>
        <p:nvSpPr>
          <p:cNvPr id="6" name="Platshållare för bildnummer 5"/>
          <p:cNvSpPr>
            <a:spLocks noGrp="1"/>
          </p:cNvSpPr>
          <p:nvPr>
            <p:ph type="sldNum" sz="quarter" idx="4"/>
          </p:nvPr>
        </p:nvSpPr>
        <p:spPr>
          <a:xfrm>
            <a:off x="10893714" y="6113059"/>
            <a:ext cx="682624" cy="180000"/>
          </a:xfrm>
          <a:prstGeom prst="rect">
            <a:avLst/>
          </a:prstGeom>
        </p:spPr>
        <p:txBody>
          <a:bodyPr vert="horz" lIns="0" tIns="0" rIns="0" bIns="0" rtlCol="0" anchor="t">
            <a:noAutofit/>
          </a:bodyPr>
          <a:lstStyle>
            <a:lvl1pPr algn="r">
              <a:defRPr sz="800">
                <a:solidFill>
                  <a:schemeClr val="bg1"/>
                </a:solidFill>
              </a:defRPr>
            </a:lvl1pPr>
          </a:lstStyle>
          <a:p>
            <a:r>
              <a:rPr lang="sv-SE"/>
              <a:t>Sid </a:t>
            </a:r>
            <a:fld id="{AE086683-F536-42AB-ABBC-F4803DFE8DBC}"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75" r:id="rId2"/>
    <p:sldLayoutId id="2147483676" r:id="rId3"/>
    <p:sldLayoutId id="2147483678" r:id="rId4"/>
    <p:sldLayoutId id="2147483651" r:id="rId5"/>
    <p:sldLayoutId id="2147483650" r:id="rId6"/>
    <p:sldLayoutId id="2147483652" r:id="rId7"/>
    <p:sldLayoutId id="2147483659" r:id="rId8"/>
    <p:sldLayoutId id="2147483663" r:id="rId9"/>
    <p:sldLayoutId id="2147483664" r:id="rId10"/>
    <p:sldLayoutId id="2147483665" r:id="rId11"/>
    <p:sldLayoutId id="2147483654" r:id="rId12"/>
    <p:sldLayoutId id="2147483666" r:id="rId13"/>
    <p:sldLayoutId id="2147483667" r:id="rId14"/>
    <p:sldLayoutId id="2147483668" r:id="rId15"/>
    <p:sldLayoutId id="2147483669" r:id="rId16"/>
    <p:sldLayoutId id="2147483670" r:id="rId17"/>
    <p:sldLayoutId id="2147483671" r:id="rId18"/>
    <p:sldLayoutId id="2147483677" r:id="rId19"/>
    <p:sldLayoutId id="2147483658" r:id="rId20"/>
  </p:sldLayoutIdLst>
  <p:hf sldNum="0" hdr="0" ftr="0"/>
  <p:txStyles>
    <p:titleStyle>
      <a:lvl1pPr algn="l" defTabSz="914400" rtl="0" eaLnBrk="1" hangingPunct="1">
        <a:lnSpc>
          <a:spcPct val="100000"/>
        </a:lnSpc>
        <a:spcBef>
          <a:spcPct val="0"/>
        </a:spcBef>
        <a:buNone/>
        <a:defRPr sz="3000" b="0" kern="1200">
          <a:solidFill>
            <a:schemeClr val="accent1"/>
          </a:solidFill>
          <a:latin typeface="+mj-lt"/>
          <a:ea typeface="+mj-ea"/>
          <a:cs typeface="+mj-cs"/>
        </a:defRPr>
      </a:lvl1pPr>
    </p:titleStyle>
    <p:bodyStyle>
      <a:lvl1pPr marL="288000" indent="-288000" algn="l" defTabSz="914400" rtl="0" eaLnBrk="1"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576000" indent="-288000" algn="l" defTabSz="914400" rtl="0" eaLnBrk="1" hangingPunct="1">
        <a:lnSpc>
          <a:spcPct val="100000"/>
        </a:lnSpc>
        <a:spcBef>
          <a:spcPts val="0"/>
        </a:spcBef>
        <a:spcAft>
          <a:spcPts val="600"/>
        </a:spcAft>
        <a:buFont typeface="Avenir Next LT Pro" panose="020B0504020202020204" pitchFamily="34" charset="0"/>
        <a:buChar char="—"/>
        <a:defRPr sz="1700" kern="1200">
          <a:solidFill>
            <a:schemeClr val="tx1"/>
          </a:solidFill>
          <a:latin typeface="+mn-lt"/>
          <a:ea typeface="+mn-ea"/>
          <a:cs typeface="+mn-cs"/>
        </a:defRPr>
      </a:lvl2pPr>
      <a:lvl3pPr marL="864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152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4pPr>
      <a:lvl5pPr marL="1440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728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6pPr>
      <a:lvl7pPr marL="2016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2304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8pPr>
      <a:lvl9pPr marL="2592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sv-SE"/>
      </a:defPPr>
      <a:lvl1pPr marL="0" algn="l" defTabSz="914400" rtl="0" eaLnBrk="1" hangingPunct="1">
        <a:defRPr sz="1800" kern="1200">
          <a:solidFill>
            <a:schemeClr val="tx1"/>
          </a:solidFill>
          <a:latin typeface="+mn-lt"/>
          <a:ea typeface="+mn-ea"/>
          <a:cs typeface="+mn-cs"/>
        </a:defRPr>
      </a:lvl1pPr>
      <a:lvl2pPr marL="457200" algn="l" defTabSz="914400" rtl="0" eaLnBrk="1" hangingPunct="1">
        <a:defRPr sz="1800" kern="1200">
          <a:solidFill>
            <a:schemeClr val="tx1"/>
          </a:solidFill>
          <a:latin typeface="+mn-lt"/>
          <a:ea typeface="+mn-ea"/>
          <a:cs typeface="+mn-cs"/>
        </a:defRPr>
      </a:lvl2pPr>
      <a:lvl3pPr marL="914400" algn="l" defTabSz="914400" rtl="0" eaLnBrk="1" hangingPunct="1">
        <a:defRPr sz="1800" kern="1200">
          <a:solidFill>
            <a:schemeClr val="tx1"/>
          </a:solidFill>
          <a:latin typeface="+mn-lt"/>
          <a:ea typeface="+mn-ea"/>
          <a:cs typeface="+mn-cs"/>
        </a:defRPr>
      </a:lvl3pPr>
      <a:lvl4pPr marL="1371600" algn="l" defTabSz="914400" rtl="0" eaLnBrk="1" hangingPunct="1">
        <a:defRPr sz="1800" kern="1200">
          <a:solidFill>
            <a:schemeClr val="tx1"/>
          </a:solidFill>
          <a:latin typeface="+mn-lt"/>
          <a:ea typeface="+mn-ea"/>
          <a:cs typeface="+mn-cs"/>
        </a:defRPr>
      </a:lvl4pPr>
      <a:lvl5pPr marL="1828800" algn="l" defTabSz="914400" rtl="0" eaLnBrk="1" hangingPunct="1">
        <a:defRPr sz="1800" kern="1200">
          <a:solidFill>
            <a:schemeClr val="tx1"/>
          </a:solidFill>
          <a:latin typeface="+mn-lt"/>
          <a:ea typeface="+mn-ea"/>
          <a:cs typeface="+mn-cs"/>
        </a:defRPr>
      </a:lvl5pPr>
      <a:lvl6pPr marL="2286000" algn="l" defTabSz="914400" rtl="0" eaLnBrk="1" hangingPunct="1">
        <a:defRPr sz="1800" kern="1200">
          <a:solidFill>
            <a:schemeClr val="tx1"/>
          </a:solidFill>
          <a:latin typeface="+mn-lt"/>
          <a:ea typeface="+mn-ea"/>
          <a:cs typeface="+mn-cs"/>
        </a:defRPr>
      </a:lvl6pPr>
      <a:lvl7pPr marL="2743200" algn="l" defTabSz="914400" rtl="0" eaLnBrk="1" hangingPunct="1">
        <a:defRPr sz="1800" kern="1200">
          <a:solidFill>
            <a:schemeClr val="tx1"/>
          </a:solidFill>
          <a:latin typeface="+mn-lt"/>
          <a:ea typeface="+mn-ea"/>
          <a:cs typeface="+mn-cs"/>
        </a:defRPr>
      </a:lvl7pPr>
      <a:lvl8pPr marL="3200400" algn="l" defTabSz="914400" rtl="0" eaLnBrk="1" hangingPunct="1">
        <a:defRPr sz="1800" kern="1200">
          <a:solidFill>
            <a:schemeClr val="tx1"/>
          </a:solidFill>
          <a:latin typeface="+mn-lt"/>
          <a:ea typeface="+mn-ea"/>
          <a:cs typeface="+mn-cs"/>
        </a:defRPr>
      </a:lvl8pPr>
      <a:lvl9pPr marL="3657600" algn="l" defTabSz="914400" rtl="0" ea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A4A3A4"/>
          </p15:clr>
        </p15:guide>
        <p15:guide id="2" orient="horz" pos="3407" userDrawn="1">
          <p15:clr>
            <a:srgbClr val="A4A3A4"/>
          </p15:clr>
        </p15:guide>
        <p15:guide id="3" pos="384" userDrawn="1">
          <p15:clr>
            <a:srgbClr val="A4A3A4"/>
          </p15:clr>
        </p15:guide>
        <p15:guide id="4" pos="7296" userDrawn="1">
          <p15:clr>
            <a:srgbClr val="A4A3A4"/>
          </p15:clr>
        </p15:guide>
        <p15:guide id="5" orient="horz" pos="924" userDrawn="1">
          <p15:clr>
            <a:srgbClr val="A4A3A4"/>
          </p15:clr>
        </p15:guide>
        <p15:guide id="6" pos="3840" userDrawn="1">
          <p15:clr>
            <a:srgbClr val="A4A3A4"/>
          </p15:clr>
        </p15:guide>
        <p15:guide id="7" orient="horz" pos="216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1.png"/><Relationship Id="rId7"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37.png"/><Relationship Id="rId4" Type="http://schemas.openxmlformats.org/officeDocument/2006/relationships/image" Target="../media/image34.sv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sv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15.svg"/><Relationship Id="rId4" Type="http://schemas.openxmlformats.org/officeDocument/2006/relationships/image" Target="../media/image16.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microsoft.com/office/2018/10/relationships/comments" Target="../comments/modernComment_16A_BCBF6C4E.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pixabay.com/nl/verkeersbord-recht-van-overpad-test-36151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ixabay.com/zh/illustrations/%E5%93%87-%E6%83%8A%E5%96%9C-%E9%9C%87%E6%83%8A-%E4%B8%8D%E5%AF%BB%E5%B8%B8-%E4%BC%91%E5%85%8B-2388382/"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customXml" Target="../ink/ink5.xm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customXml" Target="../ink/ink4.xml"/><Relationship Id="rId4" Type="http://schemas.openxmlformats.org/officeDocument/2006/relationships/image" Target="../media/image49.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lickr.com/photos/creative_tools/460622076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fme.varmdo.se/fmeserver/workspaces/run/test/ai_sql_mallar_clean.fm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pxhere.com/en/photo/724613" TargetMode="External"/><Relationship Id="rId2" Type="http://schemas.openxmlformats.org/officeDocument/2006/relationships/image" Target="../media/image68.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organisatieontwerp.nl/simpeleoplossingen/" TargetMode="External"/><Relationship Id="rId2" Type="http://schemas.openxmlformats.org/officeDocument/2006/relationships/image" Target="../media/image69.jpe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hyperlink" Target="https://pixabay.com/zh/illustrations/%E5%93%87-%E6%83%8A%E5%96%9C-%E9%9C%87%E6%83%8A-%E4%B8%8D%E5%AF%BB%E5%B8%B8-%E4%BC%91%E5%85%8B-2388382/" TargetMode="External"/><Relationship Id="rId5" Type="http://schemas.openxmlformats.org/officeDocument/2006/relationships/image" Target="../media/image39.png"/><Relationship Id="rId4" Type="http://schemas.openxmlformats.org/officeDocument/2006/relationships/hyperlink" Target="https://chatgpt.com/share/691b3d3b-c580-8003-967c-4a33512b2f9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s://pixabay.com/ko/%ED%86%A0%EB%A7%88%EC%8A%A4-%EC%95%8C%EB%B0%94-%EC%97%90%EB%94%94%EC%8A%A8-%EB%B0%9C%EB%AA%85%EA%B0%80-1922-%EC%B4%88%EC%83%81%ED%99%94-%EB%82%A8%EC%9E%90-%EC%97%B0%EA%B5%AC%EC%9B%90-6776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mailto:linn.nordlund@varmdo.se" TargetMode="External"/><Relationship Id="rId2" Type="http://schemas.openxmlformats.org/officeDocument/2006/relationships/hyperlink" Target="mailto:marcus.justesen@varmdo.se" TargetMode="External"/><Relationship Id="rId1" Type="http://schemas.openxmlformats.org/officeDocument/2006/relationships/slideLayout" Target="../slideLayouts/slideLayout16.xml"/><Relationship Id="rId4" Type="http://schemas.openxmlformats.org/officeDocument/2006/relationships/hyperlink" Target="mailto:emanuel.burman@varmdo.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datum 2"/>
          <p:cNvSpPr>
            <a:spLocks noGrp="1"/>
          </p:cNvSpPr>
          <p:nvPr>
            <p:ph type="dt" sz="half" idx="10"/>
          </p:nvPr>
        </p:nvSpPr>
        <p:spPr/>
        <p:txBody>
          <a:bodyPr/>
          <a:lstStyle/>
          <a:p>
            <a:fld id="{CEB92958-B231-4359-B20F-5699D068EB36}" type="datetime1">
              <a:rPr lang="sv-SE" smtClean="0"/>
              <a:t>2025-11-20</a:t>
            </a:fld>
            <a:endParaRPr 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D9716B-61CF-3048-9C2A-F40BF4A8C74B}"/>
              </a:ext>
            </a:extLst>
          </p:cNvPr>
          <p:cNvSpPr>
            <a:spLocks noGrp="1"/>
          </p:cNvSpPr>
          <p:nvPr>
            <p:ph type="title"/>
          </p:nvPr>
        </p:nvSpPr>
        <p:spPr/>
        <p:txBody>
          <a:bodyPr/>
          <a:lstStyle/>
          <a:p>
            <a:r>
              <a:rPr lang="sv-SE"/>
              <a:t>3 möjliga metoder </a:t>
            </a:r>
          </a:p>
        </p:txBody>
      </p:sp>
      <p:sp>
        <p:nvSpPr>
          <p:cNvPr id="5" name="Platshållare för datum 4">
            <a:extLst>
              <a:ext uri="{FF2B5EF4-FFF2-40B4-BE49-F238E27FC236}">
                <a16:creationId xmlns:a16="http://schemas.microsoft.com/office/drawing/2014/main" id="{3282234E-0A1F-163C-DDB2-94A7A4C4F8BD}"/>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9" name="Rektangel: rundade hörn 8">
            <a:extLst>
              <a:ext uri="{FF2B5EF4-FFF2-40B4-BE49-F238E27FC236}">
                <a16:creationId xmlns:a16="http://schemas.microsoft.com/office/drawing/2014/main" id="{5967BDE1-159D-6C73-5321-121C90C6600D}"/>
              </a:ext>
            </a:extLst>
          </p:cNvPr>
          <p:cNvSpPr/>
          <p:nvPr/>
        </p:nvSpPr>
        <p:spPr>
          <a:xfrm>
            <a:off x="4055166" y="1066798"/>
            <a:ext cx="3206337" cy="4108273"/>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a:solidFill>
                  <a:schemeClr val="bg1">
                    <a:lumMod val="95000"/>
                  </a:schemeClr>
                </a:solidFill>
              </a:rPr>
              <a:t>2: Lokal LLM</a:t>
            </a:r>
          </a:p>
        </p:txBody>
      </p:sp>
      <p:sp>
        <p:nvSpPr>
          <p:cNvPr id="10" name="Rektangel: rundade hörn 9">
            <a:extLst>
              <a:ext uri="{FF2B5EF4-FFF2-40B4-BE49-F238E27FC236}">
                <a16:creationId xmlns:a16="http://schemas.microsoft.com/office/drawing/2014/main" id="{CF60B34F-BC45-369D-644C-ED975A80C3BE}"/>
              </a:ext>
            </a:extLst>
          </p:cNvPr>
          <p:cNvSpPr/>
          <p:nvPr/>
        </p:nvSpPr>
        <p:spPr>
          <a:xfrm>
            <a:off x="405517" y="1160890"/>
            <a:ext cx="3206337" cy="4108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bg1"/>
                </a:solidFill>
              </a:rPr>
              <a:t>1: </a:t>
            </a:r>
            <a:r>
              <a:rPr lang="sv-SE" sz="2000" b="1" dirty="0" err="1">
                <a:solidFill>
                  <a:schemeClr val="bg1"/>
                </a:solidFill>
              </a:rPr>
              <a:t>Tool</a:t>
            </a:r>
            <a:r>
              <a:rPr lang="sv-SE" sz="2000" b="1" dirty="0">
                <a:solidFill>
                  <a:schemeClr val="bg1"/>
                </a:solidFill>
              </a:rPr>
              <a:t> Calling</a:t>
            </a:r>
          </a:p>
        </p:txBody>
      </p:sp>
      <p:sp>
        <p:nvSpPr>
          <p:cNvPr id="11" name="Rektangel: rundade hörn 10">
            <a:extLst>
              <a:ext uri="{FF2B5EF4-FFF2-40B4-BE49-F238E27FC236}">
                <a16:creationId xmlns:a16="http://schemas.microsoft.com/office/drawing/2014/main" id="{C4814F8E-497D-A445-319A-5B18A0F4E949}"/>
              </a:ext>
            </a:extLst>
          </p:cNvPr>
          <p:cNvSpPr/>
          <p:nvPr/>
        </p:nvSpPr>
        <p:spPr>
          <a:xfrm>
            <a:off x="7704814" y="1066798"/>
            <a:ext cx="3206337" cy="410827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b="1"/>
              <a:t>3: Full data i molnet</a:t>
            </a:r>
            <a:endParaRPr lang="sv-SE" sz="2000">
              <a:effectLst/>
            </a:endParaRPr>
          </a:p>
        </p:txBody>
      </p:sp>
    </p:spTree>
    <p:extLst>
      <p:ext uri="{BB962C8B-B14F-4D97-AF65-F5344CB8AC3E}">
        <p14:creationId xmlns:p14="http://schemas.microsoft.com/office/powerpoint/2010/main" val="3249727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66F1-52B1-DA4A-DCD2-F0C3484C21DF}"/>
            </a:ext>
          </a:extLst>
        </p:cNvPr>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44C84764-ABD9-9688-2E19-50742404F497}"/>
              </a:ext>
            </a:extLst>
          </p:cNvPr>
          <p:cNvSpPr/>
          <p:nvPr/>
        </p:nvSpPr>
        <p:spPr>
          <a:xfrm>
            <a:off x="405517" y="2257425"/>
            <a:ext cx="3206337" cy="27095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err="1"/>
              <a:t>ChatGPT</a:t>
            </a:r>
            <a:r>
              <a:rPr lang="sv-SE" sz="2000"/>
              <a:t> API</a:t>
            </a:r>
          </a:p>
          <a:p>
            <a:pPr algn="ctr"/>
            <a:endParaRPr lang="sv-SE" sz="2000"/>
          </a:p>
          <a:p>
            <a:pPr algn="ctr"/>
            <a:r>
              <a:rPr lang="sv-SE" sz="2000"/>
              <a:t>Schema-</a:t>
            </a:r>
            <a:r>
              <a:rPr lang="sv-SE" sz="2000" err="1"/>
              <a:t>only</a:t>
            </a:r>
            <a:r>
              <a:rPr lang="sv-SE" sz="2000"/>
              <a:t> i moln (SQL genereras, exekveras lokalt)</a:t>
            </a:r>
          </a:p>
          <a:p>
            <a:pPr algn="ctr"/>
            <a:endParaRPr lang="sv-SE" sz="2000" b="1">
              <a:solidFill>
                <a:schemeClr val="bg1"/>
              </a:solidFill>
            </a:endParaRPr>
          </a:p>
        </p:txBody>
      </p:sp>
      <p:sp>
        <p:nvSpPr>
          <p:cNvPr id="2" name="Rubrik 1">
            <a:extLst>
              <a:ext uri="{FF2B5EF4-FFF2-40B4-BE49-F238E27FC236}">
                <a16:creationId xmlns:a16="http://schemas.microsoft.com/office/drawing/2014/main" id="{450AFA0C-3F26-C33C-7B64-BB50473EBEC4}"/>
              </a:ext>
            </a:extLst>
          </p:cNvPr>
          <p:cNvSpPr>
            <a:spLocks noGrp="1"/>
          </p:cNvSpPr>
          <p:nvPr>
            <p:ph type="title"/>
          </p:nvPr>
        </p:nvSpPr>
        <p:spPr/>
        <p:txBody>
          <a:bodyPr/>
          <a:lstStyle/>
          <a:p>
            <a:r>
              <a:rPr lang="sv-SE"/>
              <a:t>3 möjliga metoder</a:t>
            </a:r>
          </a:p>
        </p:txBody>
      </p:sp>
      <p:sp>
        <p:nvSpPr>
          <p:cNvPr id="5" name="Platshållare för datum 4">
            <a:extLst>
              <a:ext uri="{FF2B5EF4-FFF2-40B4-BE49-F238E27FC236}">
                <a16:creationId xmlns:a16="http://schemas.microsoft.com/office/drawing/2014/main" id="{AB5DCC43-B0B4-7BEF-61D2-263AD00A0158}"/>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9" name="Rektangel: rundade hörn 8">
            <a:extLst>
              <a:ext uri="{FF2B5EF4-FFF2-40B4-BE49-F238E27FC236}">
                <a16:creationId xmlns:a16="http://schemas.microsoft.com/office/drawing/2014/main" id="{2B3EB425-EF6D-65D6-87AD-8218E91102F0}"/>
              </a:ext>
            </a:extLst>
          </p:cNvPr>
          <p:cNvSpPr/>
          <p:nvPr/>
        </p:nvSpPr>
        <p:spPr>
          <a:xfrm>
            <a:off x="4055166" y="1066798"/>
            <a:ext cx="3206337" cy="99896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a:solidFill>
                  <a:schemeClr val="bg1">
                    <a:lumMod val="95000"/>
                  </a:schemeClr>
                </a:solidFill>
              </a:rPr>
              <a:t>2: Lokal LLM</a:t>
            </a:r>
          </a:p>
        </p:txBody>
      </p:sp>
      <p:sp>
        <p:nvSpPr>
          <p:cNvPr id="10" name="Rektangel: rundade hörn 9">
            <a:extLst>
              <a:ext uri="{FF2B5EF4-FFF2-40B4-BE49-F238E27FC236}">
                <a16:creationId xmlns:a16="http://schemas.microsoft.com/office/drawing/2014/main" id="{BAD74436-F898-89A4-6597-778C4EBE1FEC}"/>
              </a:ext>
            </a:extLst>
          </p:cNvPr>
          <p:cNvSpPr/>
          <p:nvPr/>
        </p:nvSpPr>
        <p:spPr>
          <a:xfrm>
            <a:off x="405517" y="1160890"/>
            <a:ext cx="3206337" cy="904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bg1"/>
                </a:solidFill>
              </a:rPr>
              <a:t>1: </a:t>
            </a:r>
            <a:r>
              <a:rPr lang="sv-SE" sz="2000" b="1" dirty="0" err="1">
                <a:solidFill>
                  <a:schemeClr val="bg1"/>
                </a:solidFill>
              </a:rPr>
              <a:t>Tool</a:t>
            </a:r>
            <a:r>
              <a:rPr lang="sv-SE" sz="2000" b="1" dirty="0">
                <a:solidFill>
                  <a:schemeClr val="bg1"/>
                </a:solidFill>
              </a:rPr>
              <a:t> Calling</a:t>
            </a:r>
          </a:p>
        </p:txBody>
      </p:sp>
      <p:sp>
        <p:nvSpPr>
          <p:cNvPr id="11" name="Rektangel: rundade hörn 10">
            <a:extLst>
              <a:ext uri="{FF2B5EF4-FFF2-40B4-BE49-F238E27FC236}">
                <a16:creationId xmlns:a16="http://schemas.microsoft.com/office/drawing/2014/main" id="{719DF137-BFE6-5E64-637C-02DCB3658641}"/>
              </a:ext>
            </a:extLst>
          </p:cNvPr>
          <p:cNvSpPr/>
          <p:nvPr/>
        </p:nvSpPr>
        <p:spPr>
          <a:xfrm>
            <a:off x="7704814" y="1066798"/>
            <a:ext cx="3206337" cy="99896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b="1"/>
              <a:t>3: Full data i molnet </a:t>
            </a:r>
          </a:p>
        </p:txBody>
      </p:sp>
      <p:sp>
        <p:nvSpPr>
          <p:cNvPr id="4" name="Rektangel: rundade hörn 3">
            <a:extLst>
              <a:ext uri="{FF2B5EF4-FFF2-40B4-BE49-F238E27FC236}">
                <a16:creationId xmlns:a16="http://schemas.microsoft.com/office/drawing/2014/main" id="{E3E67CA7-45D0-ED02-A8E5-CE073355AD34}"/>
              </a:ext>
            </a:extLst>
          </p:cNvPr>
          <p:cNvSpPr/>
          <p:nvPr/>
        </p:nvSpPr>
        <p:spPr>
          <a:xfrm>
            <a:off x="4055166" y="2257425"/>
            <a:ext cx="3206337" cy="270959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err="1"/>
              <a:t>Llama</a:t>
            </a:r>
            <a:r>
              <a:rPr lang="sv-SE" sz="2000"/>
              <a:t> 3.1</a:t>
            </a:r>
          </a:p>
          <a:p>
            <a:pPr algn="ctr"/>
            <a:endParaRPr lang="sv-SE" sz="2000"/>
          </a:p>
          <a:p>
            <a:pPr algn="ctr"/>
            <a:r>
              <a:rPr lang="sv-SE" sz="2000"/>
              <a:t>Helt on-</a:t>
            </a:r>
            <a:r>
              <a:rPr lang="sv-SE" sz="2000" err="1"/>
              <a:t>premise</a:t>
            </a:r>
            <a:r>
              <a:rPr lang="sv-SE" sz="2000"/>
              <a:t> (lokal modell med direkt DB-access)</a:t>
            </a:r>
            <a:endParaRPr lang="sv-SE" sz="2000">
              <a:effectLst/>
            </a:endParaRPr>
          </a:p>
        </p:txBody>
      </p:sp>
      <p:sp>
        <p:nvSpPr>
          <p:cNvPr id="6" name="Rektangel: rundade hörn 5">
            <a:extLst>
              <a:ext uri="{FF2B5EF4-FFF2-40B4-BE49-F238E27FC236}">
                <a16:creationId xmlns:a16="http://schemas.microsoft.com/office/drawing/2014/main" id="{D820B688-3D29-3B9D-458F-A7C31F823D3B}"/>
              </a:ext>
            </a:extLst>
          </p:cNvPr>
          <p:cNvSpPr/>
          <p:nvPr/>
        </p:nvSpPr>
        <p:spPr>
          <a:xfrm>
            <a:off x="7704814" y="2318646"/>
            <a:ext cx="3206337" cy="257720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dirty="0" err="1"/>
              <a:t>Custom</a:t>
            </a:r>
            <a:r>
              <a:rPr lang="sv-SE" sz="2000" dirty="0"/>
              <a:t> GPT</a:t>
            </a:r>
          </a:p>
          <a:p>
            <a:pPr algn="ctr"/>
            <a:endParaRPr lang="sv-SE" sz="2000" dirty="0"/>
          </a:p>
          <a:p>
            <a:pPr algn="ctr"/>
            <a:r>
              <a:rPr lang="sv-SE" sz="2000" dirty="0"/>
              <a:t>Full data i molnet (</a:t>
            </a:r>
            <a:r>
              <a:rPr lang="sv-SE" sz="2000" dirty="0" err="1"/>
              <a:t>Custom</a:t>
            </a:r>
            <a:r>
              <a:rPr lang="sv-SE" sz="2000" dirty="0"/>
              <a:t> GPT med JSON-access)</a:t>
            </a:r>
            <a:endParaRPr lang="sv-SE" sz="2000" dirty="0">
              <a:effectLst/>
            </a:endParaRPr>
          </a:p>
        </p:txBody>
      </p:sp>
    </p:spTree>
    <p:extLst>
      <p:ext uri="{BB962C8B-B14F-4D97-AF65-F5344CB8AC3E}">
        <p14:creationId xmlns:p14="http://schemas.microsoft.com/office/powerpoint/2010/main" val="4031192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ktangel: rundade hörn 30">
            <a:extLst>
              <a:ext uri="{FF2B5EF4-FFF2-40B4-BE49-F238E27FC236}">
                <a16:creationId xmlns:a16="http://schemas.microsoft.com/office/drawing/2014/main" id="{A645AE9A-3C5C-8A90-0304-F0ADEFF6A4DB}"/>
              </a:ext>
            </a:extLst>
          </p:cNvPr>
          <p:cNvSpPr/>
          <p:nvPr/>
        </p:nvSpPr>
        <p:spPr>
          <a:xfrm>
            <a:off x="4532112" y="1053572"/>
            <a:ext cx="3849888" cy="4108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
        <p:nvSpPr>
          <p:cNvPr id="30" name="Rektangel: rundade hörn 29">
            <a:extLst>
              <a:ext uri="{FF2B5EF4-FFF2-40B4-BE49-F238E27FC236}">
                <a16:creationId xmlns:a16="http://schemas.microsoft.com/office/drawing/2014/main" id="{28704EC1-93B7-EB19-945C-DBFAFC2106B2}"/>
              </a:ext>
            </a:extLst>
          </p:cNvPr>
          <p:cNvSpPr/>
          <p:nvPr/>
        </p:nvSpPr>
        <p:spPr>
          <a:xfrm>
            <a:off x="431495" y="1212295"/>
            <a:ext cx="3573922" cy="4108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
        <p:nvSpPr>
          <p:cNvPr id="2" name="Rubrik 1">
            <a:extLst>
              <a:ext uri="{FF2B5EF4-FFF2-40B4-BE49-F238E27FC236}">
                <a16:creationId xmlns:a16="http://schemas.microsoft.com/office/drawing/2014/main" id="{F92C0D76-6A46-1F8E-3976-E88177DE2142}"/>
              </a:ext>
            </a:extLst>
          </p:cNvPr>
          <p:cNvSpPr>
            <a:spLocks noGrp="1"/>
          </p:cNvSpPr>
          <p:nvPr>
            <p:ph type="title"/>
          </p:nvPr>
        </p:nvSpPr>
        <p:spPr/>
        <p:txBody>
          <a:bodyPr/>
          <a:lstStyle/>
          <a:p>
            <a:r>
              <a:rPr lang="sv-SE" dirty="0"/>
              <a:t>1: </a:t>
            </a:r>
            <a:r>
              <a:rPr lang="sv-SE" dirty="0" err="1"/>
              <a:t>Tool</a:t>
            </a:r>
            <a:r>
              <a:rPr lang="sv-SE" dirty="0"/>
              <a:t> Calling</a:t>
            </a:r>
          </a:p>
        </p:txBody>
      </p:sp>
      <p:sp>
        <p:nvSpPr>
          <p:cNvPr id="5" name="Platshållare för datum 4">
            <a:extLst>
              <a:ext uri="{FF2B5EF4-FFF2-40B4-BE49-F238E27FC236}">
                <a16:creationId xmlns:a16="http://schemas.microsoft.com/office/drawing/2014/main" id="{07D74267-DDD7-4731-2AB3-6CB8EAF04FAE}"/>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6" name="Bild 5" descr="Moln med hel fyllning">
            <a:extLst>
              <a:ext uri="{FF2B5EF4-FFF2-40B4-BE49-F238E27FC236}">
                <a16:creationId xmlns:a16="http://schemas.microsoft.com/office/drawing/2014/main" id="{4DDC6EFB-9940-6DA7-CA73-4DDAD9D5A4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5502" y="1314726"/>
            <a:ext cx="1694292" cy="1694292"/>
          </a:xfrm>
          <a:prstGeom prst="rect">
            <a:avLst/>
          </a:prstGeom>
        </p:spPr>
      </p:pic>
      <p:pic>
        <p:nvPicPr>
          <p:cNvPr id="7" name="Bild 6" descr="Databas med hel fyllning">
            <a:extLst>
              <a:ext uri="{FF2B5EF4-FFF2-40B4-BE49-F238E27FC236}">
                <a16:creationId xmlns:a16="http://schemas.microsoft.com/office/drawing/2014/main" id="{6F99D3C4-5F7C-0D15-F043-033BCF7B09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2540" y="1874689"/>
            <a:ext cx="630892" cy="630892"/>
          </a:xfrm>
          <a:prstGeom prst="rect">
            <a:avLst/>
          </a:prstGeom>
        </p:spPr>
      </p:pic>
      <p:pic>
        <p:nvPicPr>
          <p:cNvPr id="8" name="Bild 7" descr="Laptop med hel fyllning">
            <a:extLst>
              <a:ext uri="{FF2B5EF4-FFF2-40B4-BE49-F238E27FC236}">
                <a16:creationId xmlns:a16="http://schemas.microsoft.com/office/drawing/2014/main" id="{A50F080F-1528-AA48-EE49-4CAE9ED06A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8580" y="3752845"/>
            <a:ext cx="1293138" cy="1293138"/>
          </a:xfrm>
          <a:prstGeom prst="rect">
            <a:avLst/>
          </a:prstGeom>
        </p:spPr>
      </p:pic>
      <p:cxnSp>
        <p:nvCxnSpPr>
          <p:cNvPr id="9" name="Rak pilkoppling 8">
            <a:extLst>
              <a:ext uri="{FF2B5EF4-FFF2-40B4-BE49-F238E27FC236}">
                <a16:creationId xmlns:a16="http://schemas.microsoft.com/office/drawing/2014/main" id="{B9A0F1E5-45F9-1A67-919F-DC344407B2CD}"/>
              </a:ext>
            </a:extLst>
          </p:cNvPr>
          <p:cNvCxnSpPr>
            <a:cxnSpLocks/>
          </p:cNvCxnSpPr>
          <p:nvPr/>
        </p:nvCxnSpPr>
        <p:spPr>
          <a:xfrm>
            <a:off x="2701368" y="3041424"/>
            <a:ext cx="3270062" cy="0"/>
          </a:xfrm>
          <a:prstGeom prst="straightConnector1">
            <a:avLst/>
          </a:prstGeom>
          <a:ln w="127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id="{1DD51426-7E97-47D3-45D2-71E37B166B3F}"/>
              </a:ext>
            </a:extLst>
          </p:cNvPr>
          <p:cNvCxnSpPr>
            <a:cxnSpLocks/>
          </p:cNvCxnSpPr>
          <p:nvPr/>
        </p:nvCxnSpPr>
        <p:spPr>
          <a:xfrm flipH="1" flipV="1">
            <a:off x="2701368" y="3165282"/>
            <a:ext cx="3270062" cy="17940"/>
          </a:xfrm>
          <a:prstGeom prst="straightConnector1">
            <a:avLst/>
          </a:prstGeom>
          <a:ln w="127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757A7340-B59A-5472-3876-3262984DDF4D}"/>
              </a:ext>
            </a:extLst>
          </p:cNvPr>
          <p:cNvCxnSpPr/>
          <p:nvPr/>
        </p:nvCxnSpPr>
        <p:spPr>
          <a:xfrm>
            <a:off x="4309607" y="1067077"/>
            <a:ext cx="0" cy="4340087"/>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F40A2ABB-5691-FEE0-74C8-3A0091A4064B}"/>
              </a:ext>
            </a:extLst>
          </p:cNvPr>
          <p:cNvSpPr txBox="1"/>
          <p:nvPr/>
        </p:nvSpPr>
        <p:spPr>
          <a:xfrm>
            <a:off x="5971430" y="1226334"/>
            <a:ext cx="1614113" cy="307777"/>
          </a:xfrm>
          <a:prstGeom prst="rect">
            <a:avLst/>
          </a:prstGeom>
          <a:noFill/>
        </p:spPr>
        <p:txBody>
          <a:bodyPr wrap="square" lIns="0" tIns="0" rIns="0" bIns="0" rtlCol="0">
            <a:spAutoFit/>
          </a:bodyPr>
          <a:lstStyle/>
          <a:p>
            <a:r>
              <a:rPr lang="sv-SE" sz="2000" err="1">
                <a:solidFill>
                  <a:schemeClr val="bg1">
                    <a:lumMod val="95000"/>
                  </a:schemeClr>
                </a:solidFill>
              </a:rPr>
              <a:t>OpenAI</a:t>
            </a:r>
            <a:endParaRPr lang="sv-SE" sz="2000">
              <a:solidFill>
                <a:schemeClr val="bg1">
                  <a:lumMod val="95000"/>
                </a:schemeClr>
              </a:solidFill>
            </a:endParaRPr>
          </a:p>
        </p:txBody>
      </p:sp>
      <p:pic>
        <p:nvPicPr>
          <p:cNvPr id="13" name="Bildobjekt 12" descr="En bild som visar svart, mörker, svart och vit&#10;&#10;AI-genererat innehåll kan vara felaktigt.">
            <a:extLst>
              <a:ext uri="{FF2B5EF4-FFF2-40B4-BE49-F238E27FC236}">
                <a16:creationId xmlns:a16="http://schemas.microsoft.com/office/drawing/2014/main" id="{86399172-3B3B-119B-BFBE-6D485B7422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1914215"/>
            <a:ext cx="572494" cy="572494"/>
          </a:xfrm>
          <a:prstGeom prst="rect">
            <a:avLst/>
          </a:prstGeom>
        </p:spPr>
      </p:pic>
      <p:sp>
        <p:nvSpPr>
          <p:cNvPr id="14" name="textruta 13">
            <a:extLst>
              <a:ext uri="{FF2B5EF4-FFF2-40B4-BE49-F238E27FC236}">
                <a16:creationId xmlns:a16="http://schemas.microsoft.com/office/drawing/2014/main" id="{0B8F4F5A-ECA9-1840-09DD-5154D5105EFE}"/>
              </a:ext>
            </a:extLst>
          </p:cNvPr>
          <p:cNvSpPr txBox="1"/>
          <p:nvPr/>
        </p:nvSpPr>
        <p:spPr>
          <a:xfrm>
            <a:off x="1424523" y="1292921"/>
            <a:ext cx="2184708" cy="307777"/>
          </a:xfrm>
          <a:prstGeom prst="rect">
            <a:avLst/>
          </a:prstGeom>
          <a:noFill/>
        </p:spPr>
        <p:txBody>
          <a:bodyPr wrap="square" lIns="0" tIns="0" rIns="0" bIns="0" rtlCol="0">
            <a:spAutoFit/>
          </a:bodyPr>
          <a:lstStyle/>
          <a:p>
            <a:r>
              <a:rPr lang="sv-SE" sz="2000">
                <a:solidFill>
                  <a:schemeClr val="bg1">
                    <a:lumMod val="95000"/>
                  </a:schemeClr>
                </a:solidFill>
              </a:rPr>
              <a:t>Värmdö kommun</a:t>
            </a:r>
          </a:p>
        </p:txBody>
      </p:sp>
      <p:pic>
        <p:nvPicPr>
          <p:cNvPr id="15" name="Picture 6">
            <a:extLst>
              <a:ext uri="{FF2B5EF4-FFF2-40B4-BE49-F238E27FC236}">
                <a16:creationId xmlns:a16="http://schemas.microsoft.com/office/drawing/2014/main" id="{2851263E-F42D-55A5-ACAC-B5771EEB1BA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5263" t="22322" r="15274" b="39550"/>
          <a:stretch>
            <a:fillRect/>
          </a:stretch>
        </p:blipFill>
        <p:spPr bwMode="auto">
          <a:xfrm>
            <a:off x="2522020" y="2944297"/>
            <a:ext cx="117063" cy="3077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ruta 15">
            <a:extLst>
              <a:ext uri="{FF2B5EF4-FFF2-40B4-BE49-F238E27FC236}">
                <a16:creationId xmlns:a16="http://schemas.microsoft.com/office/drawing/2014/main" id="{733E9E36-B596-9370-0508-0993F89C8D46}"/>
              </a:ext>
            </a:extLst>
          </p:cNvPr>
          <p:cNvSpPr txBox="1"/>
          <p:nvPr/>
        </p:nvSpPr>
        <p:spPr>
          <a:xfrm>
            <a:off x="1966557" y="2990748"/>
            <a:ext cx="549322" cy="307777"/>
          </a:xfrm>
          <a:prstGeom prst="rect">
            <a:avLst/>
          </a:prstGeom>
          <a:noFill/>
        </p:spPr>
        <p:txBody>
          <a:bodyPr wrap="square" lIns="0" tIns="0" rIns="0" bIns="0" rtlCol="0">
            <a:spAutoFit/>
          </a:bodyPr>
          <a:lstStyle/>
          <a:p>
            <a:r>
              <a:rPr lang="sv-SE" sz="2000">
                <a:solidFill>
                  <a:schemeClr val="bg1">
                    <a:lumMod val="95000"/>
                  </a:schemeClr>
                </a:solidFill>
              </a:rPr>
              <a:t>FME</a:t>
            </a:r>
          </a:p>
        </p:txBody>
      </p:sp>
      <p:sp>
        <p:nvSpPr>
          <p:cNvPr id="17" name="textruta 16">
            <a:extLst>
              <a:ext uri="{FF2B5EF4-FFF2-40B4-BE49-F238E27FC236}">
                <a16:creationId xmlns:a16="http://schemas.microsoft.com/office/drawing/2014/main" id="{29A0BFDE-7987-37E6-7008-6C05DB806DFA}"/>
              </a:ext>
            </a:extLst>
          </p:cNvPr>
          <p:cNvSpPr txBox="1"/>
          <p:nvPr/>
        </p:nvSpPr>
        <p:spPr>
          <a:xfrm>
            <a:off x="6070132" y="2944297"/>
            <a:ext cx="2385341" cy="307777"/>
          </a:xfrm>
          <a:prstGeom prst="rect">
            <a:avLst/>
          </a:prstGeom>
          <a:noFill/>
        </p:spPr>
        <p:txBody>
          <a:bodyPr wrap="square" lIns="0" tIns="0" rIns="0" bIns="0" rtlCol="0">
            <a:spAutoFit/>
          </a:bodyPr>
          <a:lstStyle/>
          <a:p>
            <a:r>
              <a:rPr lang="sv-SE" sz="2000">
                <a:solidFill>
                  <a:schemeClr val="bg1">
                    <a:lumMod val="95000"/>
                  </a:schemeClr>
                </a:solidFill>
              </a:rPr>
              <a:t>GPT -  respons API</a:t>
            </a:r>
          </a:p>
        </p:txBody>
      </p:sp>
      <p:cxnSp>
        <p:nvCxnSpPr>
          <p:cNvPr id="18" name="Rak pilkoppling 17">
            <a:extLst>
              <a:ext uri="{FF2B5EF4-FFF2-40B4-BE49-F238E27FC236}">
                <a16:creationId xmlns:a16="http://schemas.microsoft.com/office/drawing/2014/main" id="{D2AD33B5-FCD7-B93F-86D2-532EB377E1E2}"/>
              </a:ext>
            </a:extLst>
          </p:cNvPr>
          <p:cNvCxnSpPr>
            <a:cxnSpLocks/>
          </p:cNvCxnSpPr>
          <p:nvPr/>
        </p:nvCxnSpPr>
        <p:spPr>
          <a:xfrm flipV="1">
            <a:off x="2341659" y="2505581"/>
            <a:ext cx="0" cy="423763"/>
          </a:xfrm>
          <a:prstGeom prst="straightConnector1">
            <a:avLst/>
          </a:prstGeom>
          <a:ln w="127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B7C9ABF5-C738-893E-A62C-D305A361A3D5}"/>
              </a:ext>
            </a:extLst>
          </p:cNvPr>
          <p:cNvCxnSpPr>
            <a:cxnSpLocks/>
          </p:cNvCxnSpPr>
          <p:nvPr/>
        </p:nvCxnSpPr>
        <p:spPr>
          <a:xfrm flipH="1" flipV="1">
            <a:off x="2316987" y="3346970"/>
            <a:ext cx="999" cy="525315"/>
          </a:xfrm>
          <a:prstGeom prst="straightConnector1">
            <a:avLst/>
          </a:prstGeom>
          <a:ln w="127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382B66CC-A3C7-20B2-8414-67A9CEB843E0}"/>
              </a:ext>
            </a:extLst>
          </p:cNvPr>
          <p:cNvCxnSpPr>
            <a:cxnSpLocks/>
          </p:cNvCxnSpPr>
          <p:nvPr/>
        </p:nvCxnSpPr>
        <p:spPr>
          <a:xfrm>
            <a:off x="2267373" y="2536428"/>
            <a:ext cx="0" cy="392916"/>
          </a:xfrm>
          <a:prstGeom prst="straightConnector1">
            <a:avLst/>
          </a:prstGeom>
          <a:ln w="127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402A44F5-C983-82A0-938E-73C2334596E1}"/>
              </a:ext>
            </a:extLst>
          </p:cNvPr>
          <p:cNvCxnSpPr>
            <a:cxnSpLocks/>
          </p:cNvCxnSpPr>
          <p:nvPr/>
        </p:nvCxnSpPr>
        <p:spPr>
          <a:xfrm>
            <a:off x="2228381" y="3363662"/>
            <a:ext cx="0" cy="508623"/>
          </a:xfrm>
          <a:prstGeom prst="straightConnector1">
            <a:avLst/>
          </a:prstGeom>
          <a:ln w="127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31A2F7FB-D98C-347C-2CBB-7114BD172CD0}"/>
              </a:ext>
            </a:extLst>
          </p:cNvPr>
          <p:cNvSpPr txBox="1"/>
          <p:nvPr/>
        </p:nvSpPr>
        <p:spPr>
          <a:xfrm>
            <a:off x="4697441" y="2780188"/>
            <a:ext cx="2030282" cy="215444"/>
          </a:xfrm>
          <a:prstGeom prst="rect">
            <a:avLst/>
          </a:prstGeom>
          <a:noFill/>
        </p:spPr>
        <p:txBody>
          <a:bodyPr wrap="square" lIns="0" tIns="0" rIns="0" bIns="0" rtlCol="0">
            <a:spAutoFit/>
          </a:bodyPr>
          <a:lstStyle/>
          <a:p>
            <a:r>
              <a:rPr lang="sv-SE" sz="1400" i="1">
                <a:solidFill>
                  <a:schemeClr val="bg1">
                    <a:lumMod val="95000"/>
                  </a:schemeClr>
                </a:solidFill>
              </a:rPr>
              <a:t>1: Fråga + instruktioner</a:t>
            </a:r>
          </a:p>
        </p:txBody>
      </p:sp>
      <p:pic>
        <p:nvPicPr>
          <p:cNvPr id="23" name="Bild 22" descr="Kugghjul kontur">
            <a:extLst>
              <a:ext uri="{FF2B5EF4-FFF2-40B4-BE49-F238E27FC236}">
                <a16:creationId xmlns:a16="http://schemas.microsoft.com/office/drawing/2014/main" id="{058D3C0F-1E1C-9910-A0FE-8EA7789E23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64233" y="3758808"/>
            <a:ext cx="914400" cy="914400"/>
          </a:xfrm>
          <a:prstGeom prst="rect">
            <a:avLst/>
          </a:prstGeom>
        </p:spPr>
      </p:pic>
      <p:sp>
        <p:nvSpPr>
          <p:cNvPr id="24" name="textruta 23">
            <a:extLst>
              <a:ext uri="{FF2B5EF4-FFF2-40B4-BE49-F238E27FC236}">
                <a16:creationId xmlns:a16="http://schemas.microsoft.com/office/drawing/2014/main" id="{072CF3FA-D7DF-5F13-9F83-822AE7A0D5B0}"/>
              </a:ext>
            </a:extLst>
          </p:cNvPr>
          <p:cNvSpPr txBox="1"/>
          <p:nvPr/>
        </p:nvSpPr>
        <p:spPr>
          <a:xfrm>
            <a:off x="2914794" y="3239248"/>
            <a:ext cx="1614113" cy="215444"/>
          </a:xfrm>
          <a:prstGeom prst="rect">
            <a:avLst/>
          </a:prstGeom>
          <a:noFill/>
        </p:spPr>
        <p:txBody>
          <a:bodyPr wrap="square" lIns="0" tIns="0" rIns="0" bIns="0" rtlCol="0">
            <a:spAutoFit/>
          </a:bodyPr>
          <a:lstStyle/>
          <a:p>
            <a:r>
              <a:rPr lang="sv-SE" sz="1400" i="1">
                <a:solidFill>
                  <a:schemeClr val="bg1">
                    <a:lumMod val="95000"/>
                  </a:schemeClr>
                </a:solidFill>
              </a:rPr>
              <a:t>2: SQL svar</a:t>
            </a:r>
          </a:p>
        </p:txBody>
      </p:sp>
      <p:sp>
        <p:nvSpPr>
          <p:cNvPr id="25" name="textruta 24">
            <a:extLst>
              <a:ext uri="{FF2B5EF4-FFF2-40B4-BE49-F238E27FC236}">
                <a16:creationId xmlns:a16="http://schemas.microsoft.com/office/drawing/2014/main" id="{4B9FEAD1-1966-3B94-C9F1-3A18580EBEF7}"/>
              </a:ext>
            </a:extLst>
          </p:cNvPr>
          <p:cNvSpPr txBox="1"/>
          <p:nvPr/>
        </p:nvSpPr>
        <p:spPr>
          <a:xfrm>
            <a:off x="5298121" y="3762147"/>
            <a:ext cx="2030282" cy="738664"/>
          </a:xfrm>
          <a:prstGeom prst="rect">
            <a:avLst/>
          </a:prstGeom>
          <a:noFill/>
        </p:spPr>
        <p:txBody>
          <a:bodyPr wrap="square" lIns="0" tIns="0" rIns="0" bIns="0" rtlCol="0">
            <a:spAutoFit/>
          </a:bodyPr>
          <a:lstStyle/>
          <a:p>
            <a:r>
              <a:rPr lang="sv-SE" sz="1600">
                <a:solidFill>
                  <a:schemeClr val="bg1">
                    <a:lumMod val="95000"/>
                  </a:schemeClr>
                </a:solidFill>
              </a:rPr>
              <a:t>Vektor store</a:t>
            </a:r>
          </a:p>
          <a:p>
            <a:pPr marL="285750" indent="-285750">
              <a:buFont typeface="Arial" panose="020B0604020202020204" pitchFamily="34" charset="0"/>
              <a:buChar char="•"/>
            </a:pPr>
            <a:r>
              <a:rPr lang="sv-SE" sz="1600">
                <a:solidFill>
                  <a:schemeClr val="bg1">
                    <a:lumMod val="95000"/>
                  </a:schemeClr>
                </a:solidFill>
              </a:rPr>
              <a:t>Namn på tabeller</a:t>
            </a:r>
          </a:p>
          <a:p>
            <a:pPr marL="285750" indent="-285750">
              <a:buFont typeface="Arial" panose="020B0604020202020204" pitchFamily="34" charset="0"/>
              <a:buChar char="•"/>
            </a:pPr>
            <a:r>
              <a:rPr lang="sv-SE" sz="1600">
                <a:solidFill>
                  <a:schemeClr val="bg1">
                    <a:lumMod val="95000"/>
                  </a:schemeClr>
                </a:solidFill>
              </a:rPr>
              <a:t>Tabell scheman</a:t>
            </a:r>
          </a:p>
        </p:txBody>
      </p:sp>
      <p:sp>
        <p:nvSpPr>
          <p:cNvPr id="26" name="textruta 25">
            <a:extLst>
              <a:ext uri="{FF2B5EF4-FFF2-40B4-BE49-F238E27FC236}">
                <a16:creationId xmlns:a16="http://schemas.microsoft.com/office/drawing/2014/main" id="{E3D5D2A8-1907-25C8-143D-E66A541205DB}"/>
              </a:ext>
            </a:extLst>
          </p:cNvPr>
          <p:cNvSpPr txBox="1"/>
          <p:nvPr/>
        </p:nvSpPr>
        <p:spPr>
          <a:xfrm>
            <a:off x="902764" y="3456511"/>
            <a:ext cx="1614113" cy="430887"/>
          </a:xfrm>
          <a:prstGeom prst="rect">
            <a:avLst/>
          </a:prstGeom>
          <a:noFill/>
        </p:spPr>
        <p:txBody>
          <a:bodyPr wrap="square" lIns="0" tIns="0" rIns="0" bIns="0" rtlCol="0">
            <a:spAutoFit/>
          </a:bodyPr>
          <a:lstStyle/>
          <a:p>
            <a:r>
              <a:rPr lang="sv-SE" sz="1400" i="1" dirty="0">
                <a:solidFill>
                  <a:schemeClr val="bg1">
                    <a:lumMod val="95000"/>
                  </a:schemeClr>
                </a:solidFill>
              </a:rPr>
              <a:t>3: Presentation</a:t>
            </a:r>
          </a:p>
          <a:p>
            <a:r>
              <a:rPr lang="sv-SE" sz="1400" i="1" dirty="0">
                <a:solidFill>
                  <a:schemeClr val="bg1">
                    <a:lumMod val="95000"/>
                  </a:schemeClr>
                </a:solidFill>
              </a:rPr>
              <a:t>HTML sida</a:t>
            </a:r>
          </a:p>
        </p:txBody>
      </p:sp>
      <p:pic>
        <p:nvPicPr>
          <p:cNvPr id="27" name="Bild 26" descr="Databas med hel fyllning">
            <a:extLst>
              <a:ext uri="{FF2B5EF4-FFF2-40B4-BE49-F238E27FC236}">
                <a16:creationId xmlns:a16="http://schemas.microsoft.com/office/drawing/2014/main" id="{BCC48B7A-C9B4-B232-FCCC-7D6F512B4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9626" y="3748761"/>
            <a:ext cx="288495" cy="288495"/>
          </a:xfrm>
          <a:prstGeom prst="rect">
            <a:avLst/>
          </a:prstGeom>
        </p:spPr>
      </p:pic>
      <p:sp>
        <p:nvSpPr>
          <p:cNvPr id="28" name="textruta 27">
            <a:extLst>
              <a:ext uri="{FF2B5EF4-FFF2-40B4-BE49-F238E27FC236}">
                <a16:creationId xmlns:a16="http://schemas.microsoft.com/office/drawing/2014/main" id="{44694750-4A3A-017C-91D5-3F3626BC41AD}"/>
              </a:ext>
            </a:extLst>
          </p:cNvPr>
          <p:cNvSpPr txBox="1"/>
          <p:nvPr/>
        </p:nvSpPr>
        <p:spPr>
          <a:xfrm>
            <a:off x="2566034" y="1953784"/>
            <a:ext cx="807057" cy="492443"/>
          </a:xfrm>
          <a:prstGeom prst="rect">
            <a:avLst/>
          </a:prstGeom>
          <a:noFill/>
        </p:spPr>
        <p:txBody>
          <a:bodyPr wrap="square" lIns="0" tIns="0" rIns="0" bIns="0" rtlCol="0">
            <a:spAutoFit/>
          </a:bodyPr>
          <a:lstStyle/>
          <a:p>
            <a:r>
              <a:rPr lang="sv-SE" sz="1600">
                <a:solidFill>
                  <a:schemeClr val="bg1">
                    <a:lumMod val="95000"/>
                  </a:schemeClr>
                </a:solidFill>
              </a:rPr>
              <a:t>GIS databas</a:t>
            </a:r>
          </a:p>
        </p:txBody>
      </p:sp>
      <p:pic>
        <p:nvPicPr>
          <p:cNvPr id="29" name="Bild 28" descr="Kugghjul kontur">
            <a:extLst>
              <a:ext uri="{FF2B5EF4-FFF2-40B4-BE49-F238E27FC236}">
                <a16:creationId xmlns:a16="http://schemas.microsoft.com/office/drawing/2014/main" id="{28348AD8-84EE-ECFD-C9E7-9644FCAB79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3929" y="2214813"/>
            <a:ext cx="914400" cy="914400"/>
          </a:xfrm>
          <a:prstGeom prst="rect">
            <a:avLst/>
          </a:prstGeom>
        </p:spPr>
      </p:pic>
      <p:sp>
        <p:nvSpPr>
          <p:cNvPr id="32" name="textruta 31">
            <a:extLst>
              <a:ext uri="{FF2B5EF4-FFF2-40B4-BE49-F238E27FC236}">
                <a16:creationId xmlns:a16="http://schemas.microsoft.com/office/drawing/2014/main" id="{C49C5241-EB32-1D72-19BC-F815C1A52201}"/>
              </a:ext>
            </a:extLst>
          </p:cNvPr>
          <p:cNvSpPr txBox="1"/>
          <p:nvPr/>
        </p:nvSpPr>
        <p:spPr>
          <a:xfrm>
            <a:off x="2125650" y="4142593"/>
            <a:ext cx="549322" cy="369332"/>
          </a:xfrm>
          <a:prstGeom prst="rect">
            <a:avLst/>
          </a:prstGeom>
          <a:noFill/>
        </p:spPr>
        <p:txBody>
          <a:bodyPr wrap="square" lIns="0" tIns="0" rIns="0" bIns="0" rtlCol="0">
            <a:spAutoFit/>
          </a:bodyPr>
          <a:lstStyle/>
          <a:p>
            <a:r>
              <a:rPr lang="sv-SE" sz="1200" dirty="0">
                <a:solidFill>
                  <a:schemeClr val="bg1">
                    <a:lumMod val="95000"/>
                  </a:schemeClr>
                </a:solidFill>
              </a:rPr>
              <a:t>FME APP</a:t>
            </a:r>
          </a:p>
        </p:txBody>
      </p:sp>
      <p:pic>
        <p:nvPicPr>
          <p:cNvPr id="33" name="Picture 6">
            <a:extLst>
              <a:ext uri="{FF2B5EF4-FFF2-40B4-BE49-F238E27FC236}">
                <a16:creationId xmlns:a16="http://schemas.microsoft.com/office/drawing/2014/main" id="{5DFB3C65-EA5B-2B33-6C15-CFFE4F796FE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5263" t="22322" r="15274" b="39550"/>
          <a:stretch>
            <a:fillRect/>
          </a:stretch>
        </p:blipFill>
        <p:spPr bwMode="auto">
          <a:xfrm>
            <a:off x="2515879" y="4131479"/>
            <a:ext cx="117063" cy="30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81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047F-E818-7891-FCAD-784EEA8F61D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96DCB24-2DA4-2E07-3853-55A5D0BECE94}"/>
              </a:ext>
            </a:extLst>
          </p:cNvPr>
          <p:cNvSpPr>
            <a:spLocks noGrp="1"/>
          </p:cNvSpPr>
          <p:nvPr>
            <p:ph type="title"/>
          </p:nvPr>
        </p:nvSpPr>
        <p:spPr/>
        <p:txBody>
          <a:bodyPr/>
          <a:lstStyle/>
          <a:p>
            <a:r>
              <a:rPr lang="sv-SE" dirty="0"/>
              <a:t>1: </a:t>
            </a:r>
            <a:r>
              <a:rPr lang="sv-SE" dirty="0" err="1"/>
              <a:t>Tool</a:t>
            </a:r>
            <a:r>
              <a:rPr lang="sv-SE" dirty="0"/>
              <a:t> Calling</a:t>
            </a:r>
          </a:p>
        </p:txBody>
      </p:sp>
      <p:sp>
        <p:nvSpPr>
          <p:cNvPr id="5" name="Platshållare för datum 4">
            <a:extLst>
              <a:ext uri="{FF2B5EF4-FFF2-40B4-BE49-F238E27FC236}">
                <a16:creationId xmlns:a16="http://schemas.microsoft.com/office/drawing/2014/main" id="{CEC2F55B-D977-C617-10D8-6E83E8C2BAAC}"/>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28" name="Rektangel: rundade hörn 27">
            <a:extLst>
              <a:ext uri="{FF2B5EF4-FFF2-40B4-BE49-F238E27FC236}">
                <a16:creationId xmlns:a16="http://schemas.microsoft.com/office/drawing/2014/main" id="{C8CDDABE-AA4D-AC77-CB40-D0BE94321FEE}"/>
              </a:ext>
            </a:extLst>
          </p:cNvPr>
          <p:cNvSpPr/>
          <p:nvPr/>
        </p:nvSpPr>
        <p:spPr>
          <a:xfrm>
            <a:off x="4055166" y="1066798"/>
            <a:ext cx="3488634" cy="4108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solidFill>
                <a:srgbClr val="00627D"/>
              </a:solidFill>
            </a:endParaRPr>
          </a:p>
        </p:txBody>
      </p:sp>
      <p:sp>
        <p:nvSpPr>
          <p:cNvPr id="29" name="Rektangel: rundade hörn 28">
            <a:extLst>
              <a:ext uri="{FF2B5EF4-FFF2-40B4-BE49-F238E27FC236}">
                <a16:creationId xmlns:a16="http://schemas.microsoft.com/office/drawing/2014/main" id="{34429DEC-A7FC-64B0-ABC2-A89C29E6A9E4}"/>
              </a:ext>
            </a:extLst>
          </p:cNvPr>
          <p:cNvSpPr/>
          <p:nvPr/>
        </p:nvSpPr>
        <p:spPr>
          <a:xfrm>
            <a:off x="405517" y="1160890"/>
            <a:ext cx="3206337" cy="4108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
        <p:nvSpPr>
          <p:cNvPr id="30" name="Platshållare för datum 4">
            <a:extLst>
              <a:ext uri="{FF2B5EF4-FFF2-40B4-BE49-F238E27FC236}">
                <a16:creationId xmlns:a16="http://schemas.microsoft.com/office/drawing/2014/main" id="{D005E681-F068-5EAF-8F4F-8040D02C83D4}"/>
              </a:ext>
            </a:extLst>
          </p:cNvPr>
          <p:cNvSpPr txBox="1">
            <a:spLocks/>
          </p:cNvSpPr>
          <p:nvPr/>
        </p:nvSpPr>
        <p:spPr>
          <a:xfrm>
            <a:off x="9906000" y="6113059"/>
            <a:ext cx="931863" cy="180000"/>
          </a:xfrm>
          <a:prstGeom prst="rect">
            <a:avLst/>
          </a:prstGeom>
        </p:spPr>
        <p:txBody>
          <a:bodyPr vert="horz" lIns="0" tIns="0" rIns="0" bIns="0" rtlCol="0" anchor="t">
            <a:noAutofit/>
          </a:bodyPr>
          <a:lstStyle>
            <a:defPPr>
              <a:defRPr lang="sv-SE"/>
            </a:defPPr>
            <a:lvl1pPr marL="0" algn="r" defTabSz="914400" rtl="0">
              <a:defRPr sz="800" kern="1200">
                <a:solidFill>
                  <a:schemeClr val="bg1"/>
                </a:solidFill>
                <a:latin typeface="+mn-lt"/>
                <a:ea typeface="+mn-ea"/>
                <a:cs typeface="+mn-cs"/>
              </a:defRPr>
            </a:lvl1pPr>
            <a:lvl2pPr marL="457200" algn="l" defTabSz="914400" rtl="0">
              <a:defRPr sz="1800" kern="1200">
                <a:solidFill>
                  <a:schemeClr val="tx1"/>
                </a:solidFill>
                <a:latin typeface="+mn-lt"/>
                <a:ea typeface="+mn-ea"/>
                <a:cs typeface="+mn-cs"/>
              </a:defRPr>
            </a:lvl2pPr>
            <a:lvl3pPr marL="914400" algn="l" defTabSz="914400" rtl="0">
              <a:defRPr sz="1800" kern="1200">
                <a:solidFill>
                  <a:schemeClr val="tx1"/>
                </a:solidFill>
                <a:latin typeface="+mn-lt"/>
                <a:ea typeface="+mn-ea"/>
                <a:cs typeface="+mn-cs"/>
              </a:defRPr>
            </a:lvl3pPr>
            <a:lvl4pPr marL="1371600" algn="l" defTabSz="914400" rtl="0">
              <a:defRPr sz="1800" kern="1200">
                <a:solidFill>
                  <a:schemeClr val="tx1"/>
                </a:solidFill>
                <a:latin typeface="+mn-lt"/>
                <a:ea typeface="+mn-ea"/>
                <a:cs typeface="+mn-cs"/>
              </a:defRPr>
            </a:lvl4pPr>
            <a:lvl5pPr marL="1828800" algn="l" defTabSz="914400" rtl="0">
              <a:defRPr sz="1800" kern="1200">
                <a:solidFill>
                  <a:schemeClr val="tx1"/>
                </a:solidFill>
                <a:latin typeface="+mn-lt"/>
                <a:ea typeface="+mn-ea"/>
                <a:cs typeface="+mn-cs"/>
              </a:defRPr>
            </a:lvl5pPr>
            <a:lvl6pPr marL="2286000" algn="l" defTabSz="914400" rtl="0">
              <a:defRPr sz="1800" kern="1200">
                <a:solidFill>
                  <a:schemeClr val="tx1"/>
                </a:solidFill>
                <a:latin typeface="+mn-lt"/>
                <a:ea typeface="+mn-ea"/>
                <a:cs typeface="+mn-cs"/>
              </a:defRPr>
            </a:lvl6pPr>
            <a:lvl7pPr marL="2743200" algn="l" defTabSz="914400" rtl="0">
              <a:defRPr sz="1800" kern="1200">
                <a:solidFill>
                  <a:schemeClr val="tx1"/>
                </a:solidFill>
                <a:latin typeface="+mn-lt"/>
                <a:ea typeface="+mn-ea"/>
                <a:cs typeface="+mn-cs"/>
              </a:defRPr>
            </a:lvl7pPr>
            <a:lvl8pPr marL="3200400" algn="l" defTabSz="914400" rtl="0">
              <a:defRPr sz="1800" kern="1200">
                <a:solidFill>
                  <a:schemeClr val="tx1"/>
                </a:solidFill>
                <a:latin typeface="+mn-lt"/>
                <a:ea typeface="+mn-ea"/>
                <a:cs typeface="+mn-cs"/>
              </a:defRPr>
            </a:lvl8pPr>
            <a:lvl9pPr marL="3657600" algn="l" defTabSz="914400" rtl="0">
              <a:defRPr sz="1800" kern="1200">
                <a:solidFill>
                  <a:schemeClr val="tx1"/>
                </a:solidFill>
                <a:latin typeface="+mn-lt"/>
                <a:ea typeface="+mn-ea"/>
                <a:cs typeface="+mn-cs"/>
              </a:defRPr>
            </a:lvl9pPr>
          </a:lstStyle>
          <a:p>
            <a:fld id="{556A8EF5-9093-470B-9F05-0BD732900D2B}" type="datetime1">
              <a:rPr lang="sv-SE" smtClean="0"/>
              <a:pPr/>
              <a:t>2025-11-20</a:t>
            </a:fld>
            <a:endParaRPr lang="sv-SE"/>
          </a:p>
        </p:txBody>
      </p:sp>
      <p:sp>
        <p:nvSpPr>
          <p:cNvPr id="31" name="textruta 30">
            <a:extLst>
              <a:ext uri="{FF2B5EF4-FFF2-40B4-BE49-F238E27FC236}">
                <a16:creationId xmlns:a16="http://schemas.microsoft.com/office/drawing/2014/main" id="{8E6D2C6B-27D1-EE0A-0690-F91DDE57F560}"/>
              </a:ext>
            </a:extLst>
          </p:cNvPr>
          <p:cNvSpPr txBox="1"/>
          <p:nvPr/>
        </p:nvSpPr>
        <p:spPr>
          <a:xfrm>
            <a:off x="5017273" y="1380222"/>
            <a:ext cx="1614113" cy="307777"/>
          </a:xfrm>
          <a:prstGeom prst="rect">
            <a:avLst/>
          </a:prstGeom>
          <a:noFill/>
        </p:spPr>
        <p:txBody>
          <a:bodyPr wrap="square" lIns="0" tIns="0" rIns="0" bIns="0" rtlCol="0">
            <a:spAutoFit/>
          </a:bodyPr>
          <a:lstStyle/>
          <a:p>
            <a:r>
              <a:rPr lang="sv-SE" sz="2000">
                <a:solidFill>
                  <a:schemeClr val="bg1">
                    <a:lumMod val="95000"/>
                  </a:schemeClr>
                </a:solidFill>
              </a:rPr>
              <a:t>Nackdelar</a:t>
            </a:r>
          </a:p>
        </p:txBody>
      </p:sp>
      <p:sp>
        <p:nvSpPr>
          <p:cNvPr id="32" name="textruta 31">
            <a:extLst>
              <a:ext uri="{FF2B5EF4-FFF2-40B4-BE49-F238E27FC236}">
                <a16:creationId xmlns:a16="http://schemas.microsoft.com/office/drawing/2014/main" id="{89CE40D7-ED76-D6F5-D095-FD3B11077B28}"/>
              </a:ext>
            </a:extLst>
          </p:cNvPr>
          <p:cNvSpPr txBox="1"/>
          <p:nvPr/>
        </p:nvSpPr>
        <p:spPr>
          <a:xfrm>
            <a:off x="1427147" y="1380222"/>
            <a:ext cx="2184708" cy="307777"/>
          </a:xfrm>
          <a:prstGeom prst="rect">
            <a:avLst/>
          </a:prstGeom>
          <a:noFill/>
        </p:spPr>
        <p:txBody>
          <a:bodyPr wrap="square" lIns="0" tIns="0" rIns="0" bIns="0" rtlCol="0">
            <a:spAutoFit/>
          </a:bodyPr>
          <a:lstStyle/>
          <a:p>
            <a:r>
              <a:rPr lang="sv-SE" sz="2000">
                <a:solidFill>
                  <a:schemeClr val="bg1">
                    <a:lumMod val="95000"/>
                  </a:schemeClr>
                </a:solidFill>
              </a:rPr>
              <a:t>Fördelar</a:t>
            </a:r>
          </a:p>
        </p:txBody>
      </p:sp>
      <p:sp>
        <p:nvSpPr>
          <p:cNvPr id="35" name="textruta 34">
            <a:extLst>
              <a:ext uri="{FF2B5EF4-FFF2-40B4-BE49-F238E27FC236}">
                <a16:creationId xmlns:a16="http://schemas.microsoft.com/office/drawing/2014/main" id="{D5F6975B-E8D5-1063-2715-69218D17D90E}"/>
              </a:ext>
            </a:extLst>
          </p:cNvPr>
          <p:cNvSpPr txBox="1"/>
          <p:nvPr/>
        </p:nvSpPr>
        <p:spPr>
          <a:xfrm>
            <a:off x="540689" y="1958442"/>
            <a:ext cx="3071165" cy="3139321"/>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1200">
                <a:solidFill>
                  <a:schemeClr val="bg1">
                    <a:lumMod val="95000"/>
                  </a:schemeClr>
                </a:solidFill>
              </a:rPr>
              <a:t>Enkelt att sätta upp</a:t>
            </a:r>
          </a:p>
          <a:p>
            <a:pPr marL="342900" indent="-342900">
              <a:buFont typeface="Arial" panose="020B0604020202020204" pitchFamily="34" charset="0"/>
              <a:buChar char="•"/>
            </a:pPr>
            <a:endParaRPr lang="sv-SE" sz="1200">
              <a:solidFill>
                <a:schemeClr val="bg1">
                  <a:lumMod val="95000"/>
                </a:schemeClr>
              </a:solidFill>
            </a:endParaRPr>
          </a:p>
          <a:p>
            <a:pPr marL="342900" indent="-342900">
              <a:buFont typeface="Arial" panose="020B0604020202020204" pitchFamily="34" charset="0"/>
              <a:buChar char="•"/>
            </a:pPr>
            <a:r>
              <a:rPr lang="sv-SE" sz="1200">
                <a:solidFill>
                  <a:schemeClr val="bg1">
                    <a:lumMod val="95000"/>
                  </a:schemeClr>
                </a:solidFill>
              </a:rPr>
              <a:t>Tillgång till de senaste AI - modellerna</a:t>
            </a:r>
          </a:p>
          <a:p>
            <a:pPr algn="l"/>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Ingen verksamhetsdata lämnar huset</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Låga kostnader (sek/token)</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Dynamiskt och skalbart</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Full kontroll över de </a:t>
            </a:r>
            <a:r>
              <a:rPr lang="sv-SE" sz="1200" err="1">
                <a:solidFill>
                  <a:schemeClr val="bg1">
                    <a:lumMod val="95000"/>
                  </a:schemeClr>
                </a:solidFill>
              </a:rPr>
              <a:t>queries</a:t>
            </a:r>
            <a:r>
              <a:rPr lang="sv-SE" sz="1200">
                <a:solidFill>
                  <a:schemeClr val="bg1">
                    <a:lumMod val="95000"/>
                  </a:schemeClr>
                </a:solidFill>
              </a:rPr>
              <a:t> som exekveras </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Kräver inga investeringar i GPU</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err="1">
              <a:solidFill>
                <a:schemeClr val="bg1">
                  <a:lumMod val="95000"/>
                </a:schemeClr>
              </a:solidFill>
            </a:endParaRPr>
          </a:p>
        </p:txBody>
      </p:sp>
      <p:sp>
        <p:nvSpPr>
          <p:cNvPr id="36" name="textruta 35">
            <a:extLst>
              <a:ext uri="{FF2B5EF4-FFF2-40B4-BE49-F238E27FC236}">
                <a16:creationId xmlns:a16="http://schemas.microsoft.com/office/drawing/2014/main" id="{62E90F8B-6373-0ECA-D8DF-0B1F68173B28}"/>
              </a:ext>
            </a:extLst>
          </p:cNvPr>
          <p:cNvSpPr txBox="1"/>
          <p:nvPr/>
        </p:nvSpPr>
        <p:spPr>
          <a:xfrm>
            <a:off x="4190338" y="1920605"/>
            <a:ext cx="3071165" cy="443198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1200" dirty="0">
                <a:solidFill>
                  <a:schemeClr val="bg1">
                    <a:lumMod val="95000"/>
                  </a:schemeClr>
                </a:solidFill>
              </a:rPr>
              <a:t>AI - modellen är ”blind” och får inte se data eller utfall. Den gör en kvalificerad gissning utifrån instruktioner, databas scheman och tabellnamn</a:t>
            </a:r>
          </a:p>
          <a:p>
            <a:pPr marL="342900" indent="-342900">
              <a:buFont typeface="Arial" panose="020B0604020202020204" pitchFamily="34" charset="0"/>
              <a:buChar char="•"/>
            </a:pPr>
            <a:endParaRPr lang="sv-SE" sz="1200" dirty="0">
              <a:solidFill>
                <a:schemeClr val="bg1">
                  <a:lumMod val="95000"/>
                </a:schemeClr>
              </a:solidFill>
            </a:endParaRPr>
          </a:p>
          <a:p>
            <a:pPr marL="342900" indent="-342900">
              <a:buFont typeface="Arial" panose="020B0604020202020204" pitchFamily="34" charset="0"/>
              <a:buChar char="•"/>
            </a:pPr>
            <a:r>
              <a:rPr lang="sv-SE" sz="1200" dirty="0">
                <a:solidFill>
                  <a:schemeClr val="bg1">
                    <a:lumMod val="95000"/>
                  </a:schemeClr>
                </a:solidFill>
              </a:rPr>
              <a:t>Risk för långa svarstider när varje fråga går genom flera steg</a:t>
            </a:r>
          </a:p>
          <a:p>
            <a:pPr marL="342900" indent="-342900">
              <a:buFont typeface="Arial" panose="020B0604020202020204" pitchFamily="34" charset="0"/>
              <a:buChar char="•"/>
            </a:pPr>
            <a:endParaRPr lang="sv-SE" sz="1200" dirty="0">
              <a:solidFill>
                <a:schemeClr val="bg1">
                  <a:lumMod val="95000"/>
                </a:schemeClr>
              </a:solidFill>
            </a:endParaRPr>
          </a:p>
          <a:p>
            <a:pPr marL="342900" indent="-342900">
              <a:buFont typeface="Arial" panose="020B0604020202020204" pitchFamily="34" charset="0"/>
              <a:buChar char="•"/>
            </a:pPr>
            <a:r>
              <a:rPr lang="sv-SE" sz="1200" dirty="0">
                <a:solidFill>
                  <a:schemeClr val="bg1">
                    <a:lumMod val="95000"/>
                  </a:schemeClr>
                </a:solidFill>
              </a:rPr>
              <a:t>Ingen möjlighet för modellen att utföra iterativa slagningar och resonera kring utfallen innan svaret lämnas.</a:t>
            </a:r>
          </a:p>
          <a:p>
            <a:pPr marL="342900" indent="-342900">
              <a:buFont typeface="Arial" panose="020B0604020202020204" pitchFamily="34" charset="0"/>
              <a:buChar char="•"/>
            </a:pPr>
            <a:endParaRPr lang="sv-SE" sz="1200" dirty="0">
              <a:solidFill>
                <a:schemeClr val="bg1">
                  <a:lumMod val="95000"/>
                </a:schemeClr>
              </a:solidFill>
            </a:endParaRPr>
          </a:p>
          <a:p>
            <a:pPr marL="342900" indent="-342900">
              <a:buFont typeface="Arial" panose="020B0604020202020204" pitchFamily="34" charset="0"/>
              <a:buChar char="•"/>
            </a:pPr>
            <a:r>
              <a:rPr lang="sv-SE" sz="1200" dirty="0">
                <a:solidFill>
                  <a:schemeClr val="bg1">
                    <a:lumMod val="95000"/>
                  </a:schemeClr>
                </a:solidFill>
              </a:rPr>
              <a:t>Kräver mycket jobb med instruktioner, vägledning och regelstyrning för att uppnå goda utfall</a:t>
            </a:r>
          </a:p>
          <a:p>
            <a:pPr marL="342900" indent="-342900">
              <a:buFont typeface="Arial" panose="020B0604020202020204" pitchFamily="34" charset="0"/>
              <a:buChar char="•"/>
            </a:pPr>
            <a:endParaRPr lang="sv-SE" sz="1200" dirty="0">
              <a:solidFill>
                <a:schemeClr val="bg1">
                  <a:lumMod val="95000"/>
                </a:schemeClr>
              </a:solidFill>
            </a:endParaRPr>
          </a:p>
          <a:p>
            <a:pPr marL="342900" indent="-342900">
              <a:buFont typeface="Arial" panose="020B0604020202020204" pitchFamily="34" charset="0"/>
              <a:buChar char="•"/>
            </a:pPr>
            <a:endParaRPr lang="sv-SE" sz="1200" dirty="0">
              <a:solidFill>
                <a:schemeClr val="bg1">
                  <a:lumMod val="95000"/>
                </a:schemeClr>
              </a:solidFill>
            </a:endParaRPr>
          </a:p>
          <a:p>
            <a:pPr marL="342900" indent="-342900">
              <a:buFont typeface="Arial" panose="020B0604020202020204" pitchFamily="34" charset="0"/>
              <a:buChar char="•"/>
            </a:pPr>
            <a:endParaRPr lang="sv-SE" sz="1200" dirty="0">
              <a:solidFill>
                <a:schemeClr val="bg1">
                  <a:lumMod val="95000"/>
                </a:schemeClr>
              </a:solidFill>
            </a:endParaRPr>
          </a:p>
          <a:p>
            <a:pPr algn="l"/>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p:txBody>
      </p:sp>
    </p:spTree>
    <p:extLst>
      <p:ext uri="{BB962C8B-B14F-4D97-AF65-F5344CB8AC3E}">
        <p14:creationId xmlns:p14="http://schemas.microsoft.com/office/powerpoint/2010/main" val="540330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rundade hörn 9">
            <a:extLst>
              <a:ext uri="{FF2B5EF4-FFF2-40B4-BE49-F238E27FC236}">
                <a16:creationId xmlns:a16="http://schemas.microsoft.com/office/drawing/2014/main" id="{7294636D-E711-5A15-AEAB-104571AFBD79}"/>
              </a:ext>
            </a:extLst>
          </p:cNvPr>
          <p:cNvSpPr/>
          <p:nvPr/>
        </p:nvSpPr>
        <p:spPr>
          <a:xfrm>
            <a:off x="405517" y="1190238"/>
            <a:ext cx="8426064" cy="4108273"/>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endParaRPr lang="pt-BR" sz="2000">
              <a:effectLst/>
            </a:endParaRPr>
          </a:p>
        </p:txBody>
      </p:sp>
      <p:sp>
        <p:nvSpPr>
          <p:cNvPr id="18" name="Rektangel: rundade hörn 17">
            <a:extLst>
              <a:ext uri="{FF2B5EF4-FFF2-40B4-BE49-F238E27FC236}">
                <a16:creationId xmlns:a16="http://schemas.microsoft.com/office/drawing/2014/main" id="{89B0A7E5-FB88-AE32-99B4-650AD9938BED}"/>
              </a:ext>
            </a:extLst>
          </p:cNvPr>
          <p:cNvSpPr/>
          <p:nvPr/>
        </p:nvSpPr>
        <p:spPr>
          <a:xfrm>
            <a:off x="3917301" y="2226837"/>
            <a:ext cx="3321699" cy="219844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sz="2000" err="1">
              <a:solidFill>
                <a:schemeClr val="bg1"/>
              </a:solidFill>
            </a:endParaRPr>
          </a:p>
        </p:txBody>
      </p:sp>
      <p:sp>
        <p:nvSpPr>
          <p:cNvPr id="2" name="Rubrik 1">
            <a:extLst>
              <a:ext uri="{FF2B5EF4-FFF2-40B4-BE49-F238E27FC236}">
                <a16:creationId xmlns:a16="http://schemas.microsoft.com/office/drawing/2014/main" id="{B6D1383D-A655-79D1-5BA5-F7844283297D}"/>
              </a:ext>
            </a:extLst>
          </p:cNvPr>
          <p:cNvSpPr>
            <a:spLocks noGrp="1"/>
          </p:cNvSpPr>
          <p:nvPr>
            <p:ph type="title"/>
          </p:nvPr>
        </p:nvSpPr>
        <p:spPr/>
        <p:txBody>
          <a:bodyPr/>
          <a:lstStyle/>
          <a:p>
            <a:r>
              <a:rPr lang="sv-SE">
                <a:solidFill>
                  <a:schemeClr val="accent5">
                    <a:lumMod val="60000"/>
                    <a:lumOff val="40000"/>
                  </a:schemeClr>
                </a:solidFill>
              </a:rPr>
              <a:t>2: Lokal LLM</a:t>
            </a:r>
          </a:p>
        </p:txBody>
      </p:sp>
      <p:sp>
        <p:nvSpPr>
          <p:cNvPr id="5" name="Platshållare för datum 4">
            <a:extLst>
              <a:ext uri="{FF2B5EF4-FFF2-40B4-BE49-F238E27FC236}">
                <a16:creationId xmlns:a16="http://schemas.microsoft.com/office/drawing/2014/main" id="{3B9DEE0F-E441-908D-2DE2-320402ED5E88}"/>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11" name="Bild 10" descr="Databas med hel fyllning">
            <a:extLst>
              <a:ext uri="{FF2B5EF4-FFF2-40B4-BE49-F238E27FC236}">
                <a16:creationId xmlns:a16="http://schemas.microsoft.com/office/drawing/2014/main" id="{0EC3444E-1AB3-574B-8265-005D542A3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6432" y="3072621"/>
            <a:ext cx="630892" cy="630892"/>
          </a:xfrm>
          <a:prstGeom prst="rect">
            <a:avLst/>
          </a:prstGeom>
        </p:spPr>
      </p:pic>
      <p:pic>
        <p:nvPicPr>
          <p:cNvPr id="12" name="Bild 11" descr="Laptop med hel fyllning">
            <a:extLst>
              <a:ext uri="{FF2B5EF4-FFF2-40B4-BE49-F238E27FC236}">
                <a16:creationId xmlns:a16="http://schemas.microsoft.com/office/drawing/2014/main" id="{AE98E282-BA2D-1EA4-46C9-9F8E3C162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2124" y="2741855"/>
            <a:ext cx="1275494" cy="1275494"/>
          </a:xfrm>
          <a:prstGeom prst="rect">
            <a:avLst/>
          </a:prstGeom>
        </p:spPr>
      </p:pic>
      <p:pic>
        <p:nvPicPr>
          <p:cNvPr id="16" name="Bild 15" descr="Server kontur">
            <a:extLst>
              <a:ext uri="{FF2B5EF4-FFF2-40B4-BE49-F238E27FC236}">
                <a16:creationId xmlns:a16="http://schemas.microsoft.com/office/drawing/2014/main" id="{0CA65EF7-F839-C1AC-3E4B-8219AA8A61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4789" y="2915310"/>
            <a:ext cx="1150619" cy="1150619"/>
          </a:xfrm>
          <a:prstGeom prst="rect">
            <a:avLst/>
          </a:prstGeom>
        </p:spPr>
      </p:pic>
      <p:sp>
        <p:nvSpPr>
          <p:cNvPr id="19" name="textruta 18">
            <a:extLst>
              <a:ext uri="{FF2B5EF4-FFF2-40B4-BE49-F238E27FC236}">
                <a16:creationId xmlns:a16="http://schemas.microsoft.com/office/drawing/2014/main" id="{4BC2A39F-ED6B-F480-F787-9E1D04F39C8F}"/>
              </a:ext>
            </a:extLst>
          </p:cNvPr>
          <p:cNvSpPr txBox="1"/>
          <p:nvPr/>
        </p:nvSpPr>
        <p:spPr>
          <a:xfrm>
            <a:off x="4218976" y="2807588"/>
            <a:ext cx="936432" cy="215444"/>
          </a:xfrm>
          <a:prstGeom prst="rect">
            <a:avLst/>
          </a:prstGeom>
          <a:noFill/>
        </p:spPr>
        <p:txBody>
          <a:bodyPr wrap="square" lIns="0" tIns="0" rIns="0" bIns="0" rtlCol="0">
            <a:spAutoFit/>
          </a:bodyPr>
          <a:lstStyle/>
          <a:p>
            <a:r>
              <a:rPr lang="sv-SE" sz="1400" err="1">
                <a:solidFill>
                  <a:schemeClr val="bg1">
                    <a:lumMod val="95000"/>
                  </a:schemeClr>
                </a:solidFill>
              </a:rPr>
              <a:t>Llama</a:t>
            </a:r>
            <a:r>
              <a:rPr lang="sv-SE" sz="1400">
                <a:solidFill>
                  <a:schemeClr val="bg1">
                    <a:lumMod val="95000"/>
                  </a:schemeClr>
                </a:solidFill>
              </a:rPr>
              <a:t> 3.1</a:t>
            </a:r>
          </a:p>
        </p:txBody>
      </p:sp>
      <p:pic>
        <p:nvPicPr>
          <p:cNvPr id="23" name="Bild 22" descr="Processor kontur">
            <a:extLst>
              <a:ext uri="{FF2B5EF4-FFF2-40B4-BE49-F238E27FC236}">
                <a16:creationId xmlns:a16="http://schemas.microsoft.com/office/drawing/2014/main" id="{AFCAB1AB-EC39-5B1D-5E9E-FF1B0B1567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7420" y="1190238"/>
            <a:ext cx="914400" cy="914400"/>
          </a:xfrm>
          <a:prstGeom prst="rect">
            <a:avLst/>
          </a:prstGeom>
        </p:spPr>
      </p:pic>
      <p:sp>
        <p:nvSpPr>
          <p:cNvPr id="24" name="textruta 23">
            <a:extLst>
              <a:ext uri="{FF2B5EF4-FFF2-40B4-BE49-F238E27FC236}">
                <a16:creationId xmlns:a16="http://schemas.microsoft.com/office/drawing/2014/main" id="{2395FDBF-DE7E-A555-2AE3-A849C333D156}"/>
              </a:ext>
            </a:extLst>
          </p:cNvPr>
          <p:cNvSpPr txBox="1"/>
          <p:nvPr/>
        </p:nvSpPr>
        <p:spPr>
          <a:xfrm>
            <a:off x="6203456" y="2821451"/>
            <a:ext cx="936432" cy="215444"/>
          </a:xfrm>
          <a:prstGeom prst="rect">
            <a:avLst/>
          </a:prstGeom>
          <a:noFill/>
        </p:spPr>
        <p:txBody>
          <a:bodyPr wrap="square" lIns="0" tIns="0" rIns="0" bIns="0" rtlCol="0">
            <a:spAutoFit/>
          </a:bodyPr>
          <a:lstStyle/>
          <a:p>
            <a:r>
              <a:rPr lang="sv-SE" sz="1400" err="1">
                <a:solidFill>
                  <a:schemeClr val="bg1">
                    <a:lumMod val="95000"/>
                  </a:schemeClr>
                </a:solidFill>
              </a:rPr>
              <a:t>PostGIS</a:t>
            </a:r>
            <a:endParaRPr lang="sv-SE" sz="1400">
              <a:solidFill>
                <a:schemeClr val="bg1">
                  <a:lumMod val="95000"/>
                </a:schemeClr>
              </a:solidFill>
            </a:endParaRPr>
          </a:p>
        </p:txBody>
      </p:sp>
      <p:pic>
        <p:nvPicPr>
          <p:cNvPr id="25" name="Bild 24" descr="Processor kontur">
            <a:extLst>
              <a:ext uri="{FF2B5EF4-FFF2-40B4-BE49-F238E27FC236}">
                <a16:creationId xmlns:a16="http://schemas.microsoft.com/office/drawing/2014/main" id="{F0DCE462-267C-EC5B-1549-9AF12785B8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41910" y="4296163"/>
            <a:ext cx="914400" cy="914400"/>
          </a:xfrm>
          <a:prstGeom prst="rect">
            <a:avLst/>
          </a:prstGeom>
        </p:spPr>
      </p:pic>
      <p:pic>
        <p:nvPicPr>
          <p:cNvPr id="26" name="Bild 25" descr="Processor kontur">
            <a:extLst>
              <a:ext uri="{FF2B5EF4-FFF2-40B4-BE49-F238E27FC236}">
                <a16:creationId xmlns:a16="http://schemas.microsoft.com/office/drawing/2014/main" id="{0EAB2828-F0C3-ED34-ADDF-19E8342A3D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188" y="4250938"/>
            <a:ext cx="914400" cy="914400"/>
          </a:xfrm>
          <a:prstGeom prst="rect">
            <a:avLst/>
          </a:prstGeom>
        </p:spPr>
      </p:pic>
      <p:pic>
        <p:nvPicPr>
          <p:cNvPr id="28" name="Bild 27" descr="Processor kontur">
            <a:extLst>
              <a:ext uri="{FF2B5EF4-FFF2-40B4-BE49-F238E27FC236}">
                <a16:creationId xmlns:a16="http://schemas.microsoft.com/office/drawing/2014/main" id="{5F603A44-7692-A28E-79F9-DC35DF087C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188" y="1235462"/>
            <a:ext cx="914400" cy="914400"/>
          </a:xfrm>
          <a:prstGeom prst="rect">
            <a:avLst/>
          </a:prstGeom>
        </p:spPr>
      </p:pic>
      <p:sp>
        <p:nvSpPr>
          <p:cNvPr id="32" name="textruta 31">
            <a:extLst>
              <a:ext uri="{FF2B5EF4-FFF2-40B4-BE49-F238E27FC236}">
                <a16:creationId xmlns:a16="http://schemas.microsoft.com/office/drawing/2014/main" id="{76BFD502-8E15-0A5A-2FDB-3787A4FF9945}"/>
              </a:ext>
            </a:extLst>
          </p:cNvPr>
          <p:cNvSpPr txBox="1"/>
          <p:nvPr/>
        </p:nvSpPr>
        <p:spPr>
          <a:xfrm>
            <a:off x="4150333" y="209284"/>
            <a:ext cx="936432" cy="215444"/>
          </a:xfrm>
          <a:prstGeom prst="rect">
            <a:avLst/>
          </a:prstGeom>
          <a:noFill/>
        </p:spPr>
        <p:txBody>
          <a:bodyPr wrap="square" lIns="0" tIns="0" rIns="0" bIns="0" rtlCol="0">
            <a:spAutoFit/>
          </a:bodyPr>
          <a:lstStyle/>
          <a:p>
            <a:r>
              <a:rPr lang="sv-SE" sz="1400">
                <a:solidFill>
                  <a:schemeClr val="bg1"/>
                </a:solidFill>
              </a:rPr>
              <a:t>Hårdvara</a:t>
            </a:r>
          </a:p>
        </p:txBody>
      </p:sp>
      <p:sp>
        <p:nvSpPr>
          <p:cNvPr id="33" name="textruta 32">
            <a:extLst>
              <a:ext uri="{FF2B5EF4-FFF2-40B4-BE49-F238E27FC236}">
                <a16:creationId xmlns:a16="http://schemas.microsoft.com/office/drawing/2014/main" id="{E90DA40D-5701-F545-499B-65E5D8E5E4F7}"/>
              </a:ext>
            </a:extLst>
          </p:cNvPr>
          <p:cNvSpPr txBox="1"/>
          <p:nvPr/>
        </p:nvSpPr>
        <p:spPr>
          <a:xfrm>
            <a:off x="4111882" y="523504"/>
            <a:ext cx="936432" cy="215444"/>
          </a:xfrm>
          <a:prstGeom prst="rect">
            <a:avLst/>
          </a:prstGeom>
          <a:noFill/>
        </p:spPr>
        <p:txBody>
          <a:bodyPr wrap="square" lIns="0" tIns="0" rIns="0" bIns="0" rtlCol="0">
            <a:spAutoFit/>
          </a:bodyPr>
          <a:lstStyle/>
          <a:p>
            <a:r>
              <a:rPr lang="sv-SE" sz="1400">
                <a:solidFill>
                  <a:schemeClr val="bg1"/>
                </a:solidFill>
              </a:rPr>
              <a:t>Mjukvara</a:t>
            </a:r>
          </a:p>
        </p:txBody>
      </p:sp>
      <p:sp>
        <p:nvSpPr>
          <p:cNvPr id="34" name="Pil: vänster-höger 33">
            <a:extLst>
              <a:ext uri="{FF2B5EF4-FFF2-40B4-BE49-F238E27FC236}">
                <a16:creationId xmlns:a16="http://schemas.microsoft.com/office/drawing/2014/main" id="{D2F45884-D615-D9D0-C203-49354F955D9B}"/>
              </a:ext>
            </a:extLst>
          </p:cNvPr>
          <p:cNvSpPr/>
          <p:nvPr/>
        </p:nvSpPr>
        <p:spPr>
          <a:xfrm>
            <a:off x="5048314" y="3218622"/>
            <a:ext cx="1155142" cy="210378"/>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
        <p:nvSpPr>
          <p:cNvPr id="37" name="textruta 36">
            <a:extLst>
              <a:ext uri="{FF2B5EF4-FFF2-40B4-BE49-F238E27FC236}">
                <a16:creationId xmlns:a16="http://schemas.microsoft.com/office/drawing/2014/main" id="{CB8CCC38-5E88-F243-B8DE-E2B0C233671A}"/>
              </a:ext>
            </a:extLst>
          </p:cNvPr>
          <p:cNvSpPr txBox="1"/>
          <p:nvPr/>
        </p:nvSpPr>
        <p:spPr>
          <a:xfrm>
            <a:off x="1861089" y="3105834"/>
            <a:ext cx="1008164" cy="646331"/>
          </a:xfrm>
          <a:prstGeom prst="rect">
            <a:avLst/>
          </a:prstGeom>
          <a:noFill/>
        </p:spPr>
        <p:txBody>
          <a:bodyPr wrap="square" lIns="0" tIns="0" rIns="0" bIns="0" rtlCol="0">
            <a:spAutoFit/>
          </a:bodyPr>
          <a:lstStyle/>
          <a:p>
            <a:r>
              <a:rPr lang="sv-SE" sz="1400" err="1">
                <a:solidFill>
                  <a:schemeClr val="bg1"/>
                </a:solidFill>
              </a:rPr>
              <a:t>Open</a:t>
            </a:r>
            <a:r>
              <a:rPr lang="sv-SE" sz="1400">
                <a:solidFill>
                  <a:schemeClr val="bg1"/>
                </a:solidFill>
              </a:rPr>
              <a:t> </a:t>
            </a:r>
          </a:p>
          <a:p>
            <a:r>
              <a:rPr lang="sv-SE" sz="1400">
                <a:solidFill>
                  <a:schemeClr val="bg1"/>
                </a:solidFill>
              </a:rPr>
              <a:t>Web UI</a:t>
            </a:r>
          </a:p>
          <a:p>
            <a:pPr algn="l"/>
            <a:endParaRPr lang="sv-SE" sz="1400" err="1"/>
          </a:p>
        </p:txBody>
      </p:sp>
      <p:sp>
        <p:nvSpPr>
          <p:cNvPr id="40" name="Pil: vänster-höger 39">
            <a:extLst>
              <a:ext uri="{FF2B5EF4-FFF2-40B4-BE49-F238E27FC236}">
                <a16:creationId xmlns:a16="http://schemas.microsoft.com/office/drawing/2014/main" id="{680A2BEB-26AF-F731-7B04-5D21B0A1AA89}"/>
              </a:ext>
            </a:extLst>
          </p:cNvPr>
          <p:cNvSpPr/>
          <p:nvPr/>
        </p:nvSpPr>
        <p:spPr>
          <a:xfrm>
            <a:off x="2771877" y="3236441"/>
            <a:ext cx="1008165" cy="210378"/>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
        <p:nvSpPr>
          <p:cNvPr id="41" name="textruta 40">
            <a:extLst>
              <a:ext uri="{FF2B5EF4-FFF2-40B4-BE49-F238E27FC236}">
                <a16:creationId xmlns:a16="http://schemas.microsoft.com/office/drawing/2014/main" id="{D9DEB35F-DBC4-81DC-078F-C5A71ACDBB03}"/>
              </a:ext>
            </a:extLst>
          </p:cNvPr>
          <p:cNvSpPr txBox="1"/>
          <p:nvPr/>
        </p:nvSpPr>
        <p:spPr>
          <a:xfrm>
            <a:off x="4111882" y="3979964"/>
            <a:ext cx="1729953" cy="430887"/>
          </a:xfrm>
          <a:prstGeom prst="rect">
            <a:avLst/>
          </a:prstGeom>
          <a:noFill/>
        </p:spPr>
        <p:txBody>
          <a:bodyPr wrap="square" lIns="0" tIns="0" rIns="0" bIns="0" rtlCol="0">
            <a:spAutoFit/>
          </a:bodyPr>
          <a:lstStyle/>
          <a:p>
            <a:r>
              <a:rPr lang="sv-SE" sz="1400" err="1">
                <a:solidFill>
                  <a:schemeClr val="bg1"/>
                </a:solidFill>
              </a:rPr>
              <a:t>Open</a:t>
            </a:r>
            <a:r>
              <a:rPr lang="sv-SE" sz="1400">
                <a:solidFill>
                  <a:schemeClr val="bg1"/>
                </a:solidFill>
              </a:rPr>
              <a:t> Web UI</a:t>
            </a:r>
          </a:p>
          <a:p>
            <a:pPr algn="l"/>
            <a:endParaRPr lang="sv-SE" sz="1400" err="1"/>
          </a:p>
        </p:txBody>
      </p:sp>
      <p:sp>
        <p:nvSpPr>
          <p:cNvPr id="42" name="textruta 41">
            <a:extLst>
              <a:ext uri="{FF2B5EF4-FFF2-40B4-BE49-F238E27FC236}">
                <a16:creationId xmlns:a16="http://schemas.microsoft.com/office/drawing/2014/main" id="{83FF4056-754A-B4F5-3B56-E7E8C7383C44}"/>
              </a:ext>
            </a:extLst>
          </p:cNvPr>
          <p:cNvSpPr txBox="1"/>
          <p:nvPr/>
        </p:nvSpPr>
        <p:spPr>
          <a:xfrm>
            <a:off x="5086765" y="3458534"/>
            <a:ext cx="4735352" cy="215444"/>
          </a:xfrm>
          <a:prstGeom prst="rect">
            <a:avLst/>
          </a:prstGeom>
          <a:noFill/>
        </p:spPr>
        <p:txBody>
          <a:bodyPr wrap="square" lIns="0" tIns="0" rIns="0" bIns="0" rtlCol="0">
            <a:spAutoFit/>
          </a:bodyPr>
          <a:lstStyle/>
          <a:p>
            <a:r>
              <a:rPr lang="sv-SE" sz="1400" err="1">
                <a:solidFill>
                  <a:schemeClr val="bg1"/>
                </a:solidFill>
              </a:rPr>
              <a:t>LangChain-py</a:t>
            </a:r>
            <a:endParaRPr lang="sv-SE" sz="1400">
              <a:solidFill>
                <a:schemeClr val="bg1"/>
              </a:solidFill>
              <a:effectLst/>
            </a:endParaRPr>
          </a:p>
        </p:txBody>
      </p:sp>
      <p:sp>
        <p:nvSpPr>
          <p:cNvPr id="43" name="textruta 42">
            <a:extLst>
              <a:ext uri="{FF2B5EF4-FFF2-40B4-BE49-F238E27FC236}">
                <a16:creationId xmlns:a16="http://schemas.microsoft.com/office/drawing/2014/main" id="{09D8B568-43DB-9DC9-9F51-FE5DF0DC4A7F}"/>
              </a:ext>
            </a:extLst>
          </p:cNvPr>
          <p:cNvSpPr txBox="1"/>
          <p:nvPr/>
        </p:nvSpPr>
        <p:spPr>
          <a:xfrm>
            <a:off x="2502484" y="1365723"/>
            <a:ext cx="2184708" cy="307777"/>
          </a:xfrm>
          <a:prstGeom prst="rect">
            <a:avLst/>
          </a:prstGeom>
          <a:noFill/>
        </p:spPr>
        <p:txBody>
          <a:bodyPr wrap="square" lIns="0" tIns="0" rIns="0" bIns="0" rtlCol="0">
            <a:spAutoFit/>
          </a:bodyPr>
          <a:lstStyle/>
          <a:p>
            <a:r>
              <a:rPr lang="sv-SE" sz="2000">
                <a:solidFill>
                  <a:schemeClr val="bg1">
                    <a:lumMod val="95000"/>
                  </a:schemeClr>
                </a:solidFill>
              </a:rPr>
              <a:t>Värmdö kommun</a:t>
            </a:r>
          </a:p>
        </p:txBody>
      </p:sp>
      <p:sp>
        <p:nvSpPr>
          <p:cNvPr id="44" name="textruta 43">
            <a:extLst>
              <a:ext uri="{FF2B5EF4-FFF2-40B4-BE49-F238E27FC236}">
                <a16:creationId xmlns:a16="http://schemas.microsoft.com/office/drawing/2014/main" id="{3DFBEE7B-E641-E964-C92B-2AC4E8F3E9FB}"/>
              </a:ext>
            </a:extLst>
          </p:cNvPr>
          <p:cNvSpPr txBox="1"/>
          <p:nvPr/>
        </p:nvSpPr>
        <p:spPr>
          <a:xfrm>
            <a:off x="4327170" y="2253127"/>
            <a:ext cx="2184708" cy="307777"/>
          </a:xfrm>
          <a:prstGeom prst="rect">
            <a:avLst/>
          </a:prstGeom>
          <a:noFill/>
        </p:spPr>
        <p:txBody>
          <a:bodyPr wrap="square" lIns="0" tIns="0" rIns="0" bIns="0" rtlCol="0">
            <a:spAutoFit/>
          </a:bodyPr>
          <a:lstStyle/>
          <a:p>
            <a:r>
              <a:rPr lang="sv-SE" sz="2000">
                <a:solidFill>
                  <a:schemeClr val="bg1">
                    <a:lumMod val="95000"/>
                  </a:schemeClr>
                </a:solidFill>
              </a:rPr>
              <a:t>Värmdö kommun</a:t>
            </a:r>
          </a:p>
        </p:txBody>
      </p:sp>
      <p:pic>
        <p:nvPicPr>
          <p:cNvPr id="45" name="Bildobjekt 44" descr="En bild som visar skärmbild, Färggrann, linje, Parallell&#10;&#10;AI-genererat innehåll kan vara felaktigt.">
            <a:extLst>
              <a:ext uri="{FF2B5EF4-FFF2-40B4-BE49-F238E27FC236}">
                <a16:creationId xmlns:a16="http://schemas.microsoft.com/office/drawing/2014/main" id="{500CD9A9-7C67-3E0B-209A-B56499FE17D6}"/>
              </a:ext>
            </a:extLst>
          </p:cNvPr>
          <p:cNvPicPr>
            <a:picLocks noChangeAspect="1"/>
          </p:cNvPicPr>
          <p:nvPr/>
        </p:nvPicPr>
        <p:blipFill>
          <a:blip r:embed="rId10">
            <a:duotone>
              <a:schemeClr val="bg2">
                <a:shade val="45000"/>
                <a:satMod val="135000"/>
              </a:schemeClr>
              <a:prstClr val="white"/>
            </a:duotone>
            <a:alphaModFix amt="0"/>
            <a:extLst>
              <a:ext uri="{28A0092B-C50C-407E-A947-70E740481C1C}">
                <a14:useLocalDpi xmlns:a14="http://schemas.microsoft.com/office/drawing/2010/main" val="0"/>
              </a:ext>
            </a:extLst>
          </a:blip>
          <a:stretch>
            <a:fillRect/>
          </a:stretch>
        </p:blipFill>
        <p:spPr>
          <a:xfrm rot="10800000">
            <a:off x="-4301540" y="-3101307"/>
            <a:ext cx="18570991" cy="12380660"/>
          </a:xfrm>
          <a:prstGeom prst="rect">
            <a:avLst/>
          </a:prstGeom>
        </p:spPr>
      </p:pic>
    </p:spTree>
    <p:extLst>
      <p:ext uri="{BB962C8B-B14F-4D97-AF65-F5344CB8AC3E}">
        <p14:creationId xmlns:p14="http://schemas.microsoft.com/office/powerpoint/2010/main" val="309480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A5AD8-D399-F57F-6D9C-908D71DA018E}"/>
            </a:ext>
          </a:extLst>
        </p:cNvPr>
        <p:cNvGrpSpPr/>
        <p:nvPr/>
      </p:nvGrpSpPr>
      <p:grpSpPr>
        <a:xfrm>
          <a:off x="0" y="0"/>
          <a:ext cx="0" cy="0"/>
          <a:chOff x="0" y="0"/>
          <a:chExt cx="0" cy="0"/>
        </a:xfrm>
      </p:grpSpPr>
      <p:sp>
        <p:nvSpPr>
          <p:cNvPr id="10" name="Rektangel: rundade hörn 9">
            <a:extLst>
              <a:ext uri="{FF2B5EF4-FFF2-40B4-BE49-F238E27FC236}">
                <a16:creationId xmlns:a16="http://schemas.microsoft.com/office/drawing/2014/main" id="{D87E1761-7F3B-E0BD-9F18-2316C0F1CF78}"/>
              </a:ext>
            </a:extLst>
          </p:cNvPr>
          <p:cNvSpPr/>
          <p:nvPr/>
        </p:nvSpPr>
        <p:spPr>
          <a:xfrm>
            <a:off x="-899886" y="-362856"/>
            <a:ext cx="13991772" cy="769257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endParaRPr lang="pt-BR" sz="2000">
              <a:effectLst/>
            </a:endParaRPr>
          </a:p>
        </p:txBody>
      </p:sp>
      <p:sp>
        <p:nvSpPr>
          <p:cNvPr id="18" name="Rektangel: rundade hörn 17">
            <a:extLst>
              <a:ext uri="{FF2B5EF4-FFF2-40B4-BE49-F238E27FC236}">
                <a16:creationId xmlns:a16="http://schemas.microsoft.com/office/drawing/2014/main" id="{70312253-0A10-3795-19A6-2530C0A0E77B}"/>
              </a:ext>
            </a:extLst>
          </p:cNvPr>
          <p:cNvSpPr/>
          <p:nvPr/>
        </p:nvSpPr>
        <p:spPr>
          <a:xfrm>
            <a:off x="-312320" y="-464457"/>
            <a:ext cx="12896205" cy="792479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sz="2000" err="1">
              <a:solidFill>
                <a:schemeClr val="bg1"/>
              </a:solidFill>
            </a:endParaRPr>
          </a:p>
        </p:txBody>
      </p:sp>
      <p:pic>
        <p:nvPicPr>
          <p:cNvPr id="38" name="Bildobjekt 37" descr="En bild som visar skärmbild, Färggrann, linje, Parallell&#10;&#10;AI-genererat innehåll kan vara felaktigt.">
            <a:extLst>
              <a:ext uri="{FF2B5EF4-FFF2-40B4-BE49-F238E27FC236}">
                <a16:creationId xmlns:a16="http://schemas.microsoft.com/office/drawing/2014/main" id="{6E247706-940C-1270-D83C-7EA1C3E1429F}"/>
              </a:ext>
            </a:extLst>
          </p:cNvPr>
          <p:cNvPicPr>
            <a:picLocks noChangeAspect="1"/>
          </p:cNvPicPr>
          <p:nvPr/>
        </p:nvPicPr>
        <p:blipFill>
          <a:blip r:embed="rId2">
            <a:duotone>
              <a:schemeClr val="bg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0800000">
            <a:off x="-4301540" y="-3101307"/>
            <a:ext cx="18570991" cy="12380660"/>
          </a:xfrm>
          <a:prstGeom prst="rect">
            <a:avLst/>
          </a:prstGeom>
        </p:spPr>
      </p:pic>
      <p:pic>
        <p:nvPicPr>
          <p:cNvPr id="16" name="Bild 15" descr="Server kontur">
            <a:extLst>
              <a:ext uri="{FF2B5EF4-FFF2-40B4-BE49-F238E27FC236}">
                <a16:creationId xmlns:a16="http://schemas.microsoft.com/office/drawing/2014/main" id="{30740419-43FE-A61D-2CFA-13BBD6448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626" y="2329326"/>
            <a:ext cx="3200617" cy="3200617"/>
          </a:xfrm>
          <a:prstGeom prst="rect">
            <a:avLst/>
          </a:prstGeom>
          <a:effectLst>
            <a:glow rad="63500">
              <a:schemeClr val="accent5">
                <a:satMod val="175000"/>
                <a:alpha val="40000"/>
              </a:schemeClr>
            </a:glow>
          </a:effectLst>
        </p:spPr>
      </p:pic>
      <p:sp>
        <p:nvSpPr>
          <p:cNvPr id="19" name="textruta 18">
            <a:extLst>
              <a:ext uri="{FF2B5EF4-FFF2-40B4-BE49-F238E27FC236}">
                <a16:creationId xmlns:a16="http://schemas.microsoft.com/office/drawing/2014/main" id="{1D347A29-C7EC-4D01-5588-697FC1D72EFD}"/>
              </a:ext>
            </a:extLst>
          </p:cNvPr>
          <p:cNvSpPr txBox="1"/>
          <p:nvPr/>
        </p:nvSpPr>
        <p:spPr>
          <a:xfrm>
            <a:off x="1002359" y="2176710"/>
            <a:ext cx="2379470" cy="430887"/>
          </a:xfrm>
          <a:prstGeom prst="rect">
            <a:avLst/>
          </a:prstGeom>
          <a:noFill/>
        </p:spPr>
        <p:txBody>
          <a:bodyPr wrap="square" lIns="0" tIns="0" rIns="0" bIns="0" rtlCol="0">
            <a:spAutoFit/>
          </a:bodyPr>
          <a:lstStyle/>
          <a:p>
            <a:r>
              <a:rPr lang="sv-SE" sz="2800" err="1">
                <a:solidFill>
                  <a:schemeClr val="bg1">
                    <a:lumMod val="95000"/>
                  </a:schemeClr>
                </a:solidFill>
              </a:rPr>
              <a:t>Llama</a:t>
            </a:r>
            <a:r>
              <a:rPr lang="sv-SE" sz="2800">
                <a:solidFill>
                  <a:schemeClr val="bg1">
                    <a:lumMod val="95000"/>
                  </a:schemeClr>
                </a:solidFill>
              </a:rPr>
              <a:t> 3.1 80b</a:t>
            </a:r>
          </a:p>
        </p:txBody>
      </p:sp>
      <p:pic>
        <p:nvPicPr>
          <p:cNvPr id="23" name="Bild 22" descr="Processor kontur">
            <a:extLst>
              <a:ext uri="{FF2B5EF4-FFF2-40B4-BE49-F238E27FC236}">
                <a16:creationId xmlns:a16="http://schemas.microsoft.com/office/drawing/2014/main" id="{E89C9CF9-0AE0-CE0D-DDCA-2295BED1E3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6799" y="2837949"/>
            <a:ext cx="502151" cy="502151"/>
          </a:xfrm>
          <a:prstGeom prst="rect">
            <a:avLst/>
          </a:prstGeom>
          <a:effectLst>
            <a:glow rad="101600">
              <a:schemeClr val="accent5">
                <a:satMod val="175000"/>
                <a:alpha val="40000"/>
              </a:schemeClr>
            </a:glow>
          </a:effectLst>
        </p:spPr>
      </p:pic>
      <p:sp>
        <p:nvSpPr>
          <p:cNvPr id="6" name="textruta 5">
            <a:extLst>
              <a:ext uri="{FF2B5EF4-FFF2-40B4-BE49-F238E27FC236}">
                <a16:creationId xmlns:a16="http://schemas.microsoft.com/office/drawing/2014/main" id="{08D569EE-F1A1-ECB1-4437-0DB58644DA71}"/>
              </a:ext>
            </a:extLst>
          </p:cNvPr>
          <p:cNvSpPr txBox="1"/>
          <p:nvPr/>
        </p:nvSpPr>
        <p:spPr>
          <a:xfrm>
            <a:off x="3247505" y="2873580"/>
            <a:ext cx="6188596" cy="430887"/>
          </a:xfrm>
          <a:prstGeom prst="rect">
            <a:avLst/>
          </a:prstGeom>
          <a:noFill/>
        </p:spPr>
        <p:txBody>
          <a:bodyPr wrap="square" lIns="0" tIns="0" rIns="0" bIns="0" rtlCol="0">
            <a:spAutoFit/>
          </a:bodyPr>
          <a:lstStyle/>
          <a:p>
            <a:r>
              <a:rPr lang="sv-SE" sz="2800">
                <a:solidFill>
                  <a:schemeClr val="bg1">
                    <a:lumMod val="95000"/>
                  </a:schemeClr>
                </a:solidFill>
              </a:rPr>
              <a:t>1 x A100/H100 GPU  (40GB  V-RAM)</a:t>
            </a:r>
          </a:p>
        </p:txBody>
      </p:sp>
      <p:sp>
        <p:nvSpPr>
          <p:cNvPr id="21" name="textruta 20">
            <a:extLst>
              <a:ext uri="{FF2B5EF4-FFF2-40B4-BE49-F238E27FC236}">
                <a16:creationId xmlns:a16="http://schemas.microsoft.com/office/drawing/2014/main" id="{0C650FF2-5BA0-83BD-8D7D-9B6834FCE786}"/>
              </a:ext>
            </a:extLst>
          </p:cNvPr>
          <p:cNvSpPr txBox="1"/>
          <p:nvPr/>
        </p:nvSpPr>
        <p:spPr>
          <a:xfrm>
            <a:off x="3247505" y="3414486"/>
            <a:ext cx="4735352" cy="430887"/>
          </a:xfrm>
          <a:prstGeom prst="rect">
            <a:avLst/>
          </a:prstGeom>
          <a:noFill/>
        </p:spPr>
        <p:txBody>
          <a:bodyPr wrap="square" lIns="0" tIns="0" rIns="0" bIns="0" rtlCol="0">
            <a:spAutoFit/>
          </a:bodyPr>
          <a:lstStyle/>
          <a:p>
            <a:r>
              <a:rPr lang="sv-SE" sz="2800">
                <a:solidFill>
                  <a:schemeClr val="bg1">
                    <a:lumMod val="95000"/>
                  </a:schemeClr>
                </a:solidFill>
              </a:rPr>
              <a:t>Intel </a:t>
            </a:r>
            <a:r>
              <a:rPr lang="sv-SE" sz="2800" err="1">
                <a:solidFill>
                  <a:schemeClr val="bg1">
                    <a:lumMod val="95000"/>
                  </a:schemeClr>
                </a:solidFill>
              </a:rPr>
              <a:t>Xeon</a:t>
            </a:r>
            <a:r>
              <a:rPr lang="sv-SE" sz="2800">
                <a:solidFill>
                  <a:schemeClr val="bg1">
                    <a:lumMod val="95000"/>
                  </a:schemeClr>
                </a:solidFill>
              </a:rPr>
              <a:t> CPU  8-16 kärnor</a:t>
            </a:r>
            <a:endParaRPr lang="sv-SE" sz="2800">
              <a:solidFill>
                <a:schemeClr val="bg1">
                  <a:lumMod val="95000"/>
                </a:schemeClr>
              </a:solidFill>
              <a:effectLst/>
            </a:endParaRPr>
          </a:p>
        </p:txBody>
      </p:sp>
      <p:pic>
        <p:nvPicPr>
          <p:cNvPr id="22" name="Bild 21" descr="Processor kontur">
            <a:extLst>
              <a:ext uri="{FF2B5EF4-FFF2-40B4-BE49-F238E27FC236}">
                <a16:creationId xmlns:a16="http://schemas.microsoft.com/office/drawing/2014/main" id="{7683892C-6B67-2BAA-550B-4EE5B2DB19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0800" y="3953408"/>
            <a:ext cx="430887" cy="430887"/>
          </a:xfrm>
          <a:prstGeom prst="rect">
            <a:avLst/>
          </a:prstGeom>
          <a:effectLst>
            <a:glow rad="101600">
              <a:schemeClr val="accent5">
                <a:satMod val="175000"/>
                <a:alpha val="40000"/>
              </a:schemeClr>
            </a:glow>
          </a:effectLst>
        </p:spPr>
      </p:pic>
      <p:pic>
        <p:nvPicPr>
          <p:cNvPr id="25" name="Bild 24" descr="Processor kontur">
            <a:extLst>
              <a:ext uri="{FF2B5EF4-FFF2-40B4-BE49-F238E27FC236}">
                <a16:creationId xmlns:a16="http://schemas.microsoft.com/office/drawing/2014/main" id="{035F416E-88FA-AF8C-7995-0FF31C09B2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1750" y="3428850"/>
            <a:ext cx="430887" cy="430887"/>
          </a:xfrm>
          <a:prstGeom prst="rect">
            <a:avLst/>
          </a:prstGeom>
          <a:effectLst>
            <a:glow rad="101600">
              <a:schemeClr val="accent5">
                <a:satMod val="175000"/>
                <a:alpha val="40000"/>
              </a:schemeClr>
            </a:glow>
          </a:effectLst>
        </p:spPr>
      </p:pic>
      <p:sp>
        <p:nvSpPr>
          <p:cNvPr id="26" name="textruta 25">
            <a:extLst>
              <a:ext uri="{FF2B5EF4-FFF2-40B4-BE49-F238E27FC236}">
                <a16:creationId xmlns:a16="http://schemas.microsoft.com/office/drawing/2014/main" id="{68B8B5E8-5C0D-E4FE-76F7-FAB752F259E3}"/>
              </a:ext>
            </a:extLst>
          </p:cNvPr>
          <p:cNvSpPr txBox="1"/>
          <p:nvPr/>
        </p:nvSpPr>
        <p:spPr>
          <a:xfrm>
            <a:off x="3247505" y="3921681"/>
            <a:ext cx="4735352" cy="430887"/>
          </a:xfrm>
          <a:prstGeom prst="rect">
            <a:avLst/>
          </a:prstGeom>
          <a:noFill/>
        </p:spPr>
        <p:txBody>
          <a:bodyPr wrap="square" lIns="0" tIns="0" rIns="0" bIns="0" rtlCol="0">
            <a:spAutoFit/>
          </a:bodyPr>
          <a:lstStyle/>
          <a:p>
            <a:r>
              <a:rPr lang="sv-SE" sz="2800">
                <a:solidFill>
                  <a:schemeClr val="bg1">
                    <a:lumMod val="95000"/>
                  </a:schemeClr>
                </a:solidFill>
              </a:rPr>
              <a:t>32 – 64 GB DDR4 RAM</a:t>
            </a:r>
            <a:endParaRPr lang="sv-SE" sz="2800">
              <a:solidFill>
                <a:schemeClr val="bg1">
                  <a:lumMod val="95000"/>
                </a:schemeClr>
              </a:solidFill>
              <a:effectLst/>
            </a:endParaRPr>
          </a:p>
        </p:txBody>
      </p:sp>
      <p:sp>
        <p:nvSpPr>
          <p:cNvPr id="27" name="textruta 26">
            <a:extLst>
              <a:ext uri="{FF2B5EF4-FFF2-40B4-BE49-F238E27FC236}">
                <a16:creationId xmlns:a16="http://schemas.microsoft.com/office/drawing/2014/main" id="{274C69DB-93F3-DB5F-B7D6-E726D4DE8B63}"/>
              </a:ext>
            </a:extLst>
          </p:cNvPr>
          <p:cNvSpPr txBox="1"/>
          <p:nvPr/>
        </p:nvSpPr>
        <p:spPr>
          <a:xfrm>
            <a:off x="4639667" y="210307"/>
            <a:ext cx="5328116" cy="553998"/>
          </a:xfrm>
          <a:prstGeom prst="rect">
            <a:avLst/>
          </a:prstGeom>
          <a:noFill/>
        </p:spPr>
        <p:txBody>
          <a:bodyPr wrap="square" lIns="0" tIns="0" rIns="0" bIns="0" rtlCol="0">
            <a:spAutoFit/>
          </a:bodyPr>
          <a:lstStyle/>
          <a:p>
            <a:r>
              <a:rPr lang="sv-SE" sz="3600">
                <a:solidFill>
                  <a:schemeClr val="bg1"/>
                </a:solidFill>
              </a:rPr>
              <a:t>Hårdvara</a:t>
            </a:r>
          </a:p>
        </p:txBody>
      </p:sp>
      <p:sp>
        <p:nvSpPr>
          <p:cNvPr id="30" name="Rubrik 1">
            <a:extLst>
              <a:ext uri="{FF2B5EF4-FFF2-40B4-BE49-F238E27FC236}">
                <a16:creationId xmlns:a16="http://schemas.microsoft.com/office/drawing/2014/main" id="{FC5D6268-CF18-2A58-3703-B80355D8761C}"/>
              </a:ext>
            </a:extLst>
          </p:cNvPr>
          <p:cNvSpPr>
            <a:spLocks noGrp="1"/>
          </p:cNvSpPr>
          <p:nvPr>
            <p:ph type="title"/>
          </p:nvPr>
        </p:nvSpPr>
        <p:spPr>
          <a:xfrm>
            <a:off x="611188" y="389092"/>
            <a:ext cx="10968038" cy="904875"/>
          </a:xfrm>
        </p:spPr>
        <p:txBody>
          <a:bodyPr/>
          <a:lstStyle/>
          <a:p>
            <a:r>
              <a:rPr lang="sv-SE">
                <a:solidFill>
                  <a:schemeClr val="bg1">
                    <a:lumMod val="95000"/>
                  </a:schemeClr>
                </a:solidFill>
              </a:rPr>
              <a:t>2: Lokal LLM</a:t>
            </a:r>
          </a:p>
        </p:txBody>
      </p:sp>
      <p:pic>
        <p:nvPicPr>
          <p:cNvPr id="31" name="Bild 30" descr="Databas med hel fyllning">
            <a:extLst>
              <a:ext uri="{FF2B5EF4-FFF2-40B4-BE49-F238E27FC236}">
                <a16:creationId xmlns:a16="http://schemas.microsoft.com/office/drawing/2014/main" id="{9FF8A6C0-B708-F24B-7CE3-F2B3A39DB2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8995" y="7873968"/>
            <a:ext cx="1287597" cy="1287597"/>
          </a:xfrm>
          <a:prstGeom prst="rect">
            <a:avLst/>
          </a:prstGeom>
        </p:spPr>
      </p:pic>
      <p:pic>
        <p:nvPicPr>
          <p:cNvPr id="35" name="Bildobjekt 34" descr="En bild som visar clipart, Grafik, tecknad serie, siluett&#10;&#10;AI-genererat innehåll kan vara felaktigt.">
            <a:extLst>
              <a:ext uri="{FF2B5EF4-FFF2-40B4-BE49-F238E27FC236}">
                <a16:creationId xmlns:a16="http://schemas.microsoft.com/office/drawing/2014/main" id="{6A1A95B9-1A46-85C8-7EB2-01E2948A8D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5238" y="-1605384"/>
            <a:ext cx="569564" cy="569564"/>
          </a:xfrm>
          <a:prstGeom prst="rect">
            <a:avLst/>
          </a:prstGeom>
        </p:spPr>
      </p:pic>
      <p:pic>
        <p:nvPicPr>
          <p:cNvPr id="2050" name="Picture 2">
            <a:extLst>
              <a:ext uri="{FF2B5EF4-FFF2-40B4-BE49-F238E27FC236}">
                <a16:creationId xmlns:a16="http://schemas.microsoft.com/office/drawing/2014/main" id="{575CDB47-1132-384C-BCFD-B3B69D14BCE5}"/>
              </a:ext>
            </a:extLst>
          </p:cNvPr>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l="25930" t="-1" r="24569" b="48606"/>
          <a:stretch>
            <a:fillRect/>
          </a:stretch>
        </p:blipFill>
        <p:spPr bwMode="auto">
          <a:xfrm>
            <a:off x="14264915" y="3428472"/>
            <a:ext cx="1238968" cy="74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06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5AA2-A452-6556-4B7B-EDF8EC0BE2FC}"/>
            </a:ext>
          </a:extLst>
        </p:cNvPr>
        <p:cNvGrpSpPr/>
        <p:nvPr/>
      </p:nvGrpSpPr>
      <p:grpSpPr>
        <a:xfrm>
          <a:off x="0" y="0"/>
          <a:ext cx="0" cy="0"/>
          <a:chOff x="0" y="0"/>
          <a:chExt cx="0" cy="0"/>
        </a:xfrm>
      </p:grpSpPr>
      <p:sp>
        <p:nvSpPr>
          <p:cNvPr id="14" name="Rektangel: rundade hörn 13">
            <a:extLst>
              <a:ext uri="{FF2B5EF4-FFF2-40B4-BE49-F238E27FC236}">
                <a16:creationId xmlns:a16="http://schemas.microsoft.com/office/drawing/2014/main" id="{C846E764-118F-A177-EF11-B9676F1648FA}"/>
              </a:ext>
            </a:extLst>
          </p:cNvPr>
          <p:cNvSpPr/>
          <p:nvPr/>
        </p:nvSpPr>
        <p:spPr>
          <a:xfrm>
            <a:off x="-899886" y="-362856"/>
            <a:ext cx="13991772" cy="769257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endParaRPr lang="pt-BR" sz="2000">
              <a:effectLst/>
            </a:endParaRPr>
          </a:p>
        </p:txBody>
      </p:sp>
      <p:sp>
        <p:nvSpPr>
          <p:cNvPr id="15" name="Rektangel: rundade hörn 14">
            <a:extLst>
              <a:ext uri="{FF2B5EF4-FFF2-40B4-BE49-F238E27FC236}">
                <a16:creationId xmlns:a16="http://schemas.microsoft.com/office/drawing/2014/main" id="{A1EC9BDA-BA2B-BD94-942B-35E940DB336C}"/>
              </a:ext>
            </a:extLst>
          </p:cNvPr>
          <p:cNvSpPr/>
          <p:nvPr/>
        </p:nvSpPr>
        <p:spPr>
          <a:xfrm>
            <a:off x="-312320" y="-464457"/>
            <a:ext cx="12896205" cy="792479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sz="2000" err="1">
              <a:solidFill>
                <a:schemeClr val="bg1"/>
              </a:solidFill>
            </a:endParaRPr>
          </a:p>
        </p:txBody>
      </p:sp>
      <p:sp>
        <p:nvSpPr>
          <p:cNvPr id="19" name="textruta 18">
            <a:extLst>
              <a:ext uri="{FF2B5EF4-FFF2-40B4-BE49-F238E27FC236}">
                <a16:creationId xmlns:a16="http://schemas.microsoft.com/office/drawing/2014/main" id="{6F075C6F-8881-11CE-B411-14352EED75A8}"/>
              </a:ext>
            </a:extLst>
          </p:cNvPr>
          <p:cNvSpPr txBox="1"/>
          <p:nvPr/>
        </p:nvSpPr>
        <p:spPr>
          <a:xfrm>
            <a:off x="1002359" y="2176710"/>
            <a:ext cx="3269450" cy="430887"/>
          </a:xfrm>
          <a:prstGeom prst="rect">
            <a:avLst/>
          </a:prstGeom>
          <a:noFill/>
        </p:spPr>
        <p:txBody>
          <a:bodyPr wrap="square" lIns="0" tIns="0" rIns="0" bIns="0" rtlCol="0">
            <a:spAutoFit/>
          </a:bodyPr>
          <a:lstStyle/>
          <a:p>
            <a:r>
              <a:rPr lang="sv-SE" sz="2800" err="1">
                <a:solidFill>
                  <a:schemeClr val="bg1">
                    <a:lumMod val="95000"/>
                  </a:schemeClr>
                </a:solidFill>
              </a:rPr>
              <a:t>Ubuntu</a:t>
            </a:r>
            <a:endParaRPr lang="sv-SE" sz="2800">
              <a:solidFill>
                <a:schemeClr val="bg1">
                  <a:lumMod val="95000"/>
                </a:schemeClr>
              </a:solidFill>
            </a:endParaRPr>
          </a:p>
        </p:txBody>
      </p:sp>
      <p:pic>
        <p:nvPicPr>
          <p:cNvPr id="23" name="Bild 22" descr="Processor kontur">
            <a:extLst>
              <a:ext uri="{FF2B5EF4-FFF2-40B4-BE49-F238E27FC236}">
                <a16:creationId xmlns:a16="http://schemas.microsoft.com/office/drawing/2014/main" id="{8D52DA6E-2A2A-220A-A8B0-D245EF9902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6799" y="2837949"/>
            <a:ext cx="502151" cy="502151"/>
          </a:xfrm>
          <a:prstGeom prst="rect">
            <a:avLst/>
          </a:prstGeom>
          <a:effectLst>
            <a:glow rad="63500">
              <a:schemeClr val="accent5">
                <a:satMod val="175000"/>
                <a:alpha val="40000"/>
              </a:schemeClr>
            </a:glow>
          </a:effectLst>
        </p:spPr>
      </p:pic>
      <p:sp>
        <p:nvSpPr>
          <p:cNvPr id="6" name="textruta 5">
            <a:extLst>
              <a:ext uri="{FF2B5EF4-FFF2-40B4-BE49-F238E27FC236}">
                <a16:creationId xmlns:a16="http://schemas.microsoft.com/office/drawing/2014/main" id="{CA89FB1D-0370-CCBE-6ECC-3F345D5190CF}"/>
              </a:ext>
            </a:extLst>
          </p:cNvPr>
          <p:cNvSpPr txBox="1"/>
          <p:nvPr/>
        </p:nvSpPr>
        <p:spPr>
          <a:xfrm>
            <a:off x="3247505" y="2873580"/>
            <a:ext cx="6188596" cy="861774"/>
          </a:xfrm>
          <a:prstGeom prst="rect">
            <a:avLst/>
          </a:prstGeom>
          <a:noFill/>
        </p:spPr>
        <p:txBody>
          <a:bodyPr wrap="square" lIns="0" tIns="0" rIns="0" bIns="0" rtlCol="0">
            <a:spAutoFit/>
          </a:bodyPr>
          <a:lstStyle/>
          <a:p>
            <a:r>
              <a:rPr lang="sv-SE" sz="2800" err="1">
                <a:solidFill>
                  <a:schemeClr val="bg1">
                    <a:lumMod val="95000"/>
                  </a:schemeClr>
                </a:solidFill>
              </a:rPr>
              <a:t>Ollama</a:t>
            </a:r>
            <a:r>
              <a:rPr lang="sv-SE" sz="2800">
                <a:solidFill>
                  <a:schemeClr val="bg1">
                    <a:lumMod val="95000"/>
                  </a:schemeClr>
                </a:solidFill>
              </a:rPr>
              <a:t> + </a:t>
            </a:r>
            <a:r>
              <a:rPr lang="sv-SE" sz="2800" err="1">
                <a:solidFill>
                  <a:schemeClr val="bg1">
                    <a:lumMod val="95000"/>
                  </a:schemeClr>
                </a:solidFill>
              </a:rPr>
              <a:t>Llama</a:t>
            </a:r>
            <a:r>
              <a:rPr lang="sv-SE" sz="2800">
                <a:solidFill>
                  <a:schemeClr val="bg1">
                    <a:lumMod val="95000"/>
                  </a:schemeClr>
                </a:solidFill>
              </a:rPr>
              <a:t> 3.1 70B</a:t>
            </a:r>
          </a:p>
          <a:p>
            <a:endParaRPr lang="sv-SE" sz="2800">
              <a:solidFill>
                <a:schemeClr val="bg1"/>
              </a:solidFill>
              <a:effectLst/>
            </a:endParaRPr>
          </a:p>
        </p:txBody>
      </p:sp>
      <p:sp>
        <p:nvSpPr>
          <p:cNvPr id="21" name="textruta 20">
            <a:extLst>
              <a:ext uri="{FF2B5EF4-FFF2-40B4-BE49-F238E27FC236}">
                <a16:creationId xmlns:a16="http://schemas.microsoft.com/office/drawing/2014/main" id="{7CBF364D-BD11-0A5D-FCD2-6746A1BFFE84}"/>
              </a:ext>
            </a:extLst>
          </p:cNvPr>
          <p:cNvSpPr txBox="1"/>
          <p:nvPr/>
        </p:nvSpPr>
        <p:spPr>
          <a:xfrm>
            <a:off x="3247505" y="3414486"/>
            <a:ext cx="4735352" cy="430887"/>
          </a:xfrm>
          <a:prstGeom prst="rect">
            <a:avLst/>
          </a:prstGeom>
          <a:noFill/>
        </p:spPr>
        <p:txBody>
          <a:bodyPr wrap="square" lIns="0" tIns="0" rIns="0" bIns="0" rtlCol="0">
            <a:spAutoFit/>
          </a:bodyPr>
          <a:lstStyle/>
          <a:p>
            <a:r>
              <a:rPr lang="sv-SE" sz="2800" err="1">
                <a:solidFill>
                  <a:schemeClr val="bg1"/>
                </a:solidFill>
              </a:rPr>
              <a:t>LangChain-py</a:t>
            </a:r>
            <a:endParaRPr lang="sv-SE" sz="2800">
              <a:solidFill>
                <a:schemeClr val="bg1"/>
              </a:solidFill>
              <a:effectLst/>
            </a:endParaRPr>
          </a:p>
        </p:txBody>
      </p:sp>
      <p:pic>
        <p:nvPicPr>
          <p:cNvPr id="22" name="Bild 21" descr="Processor kontur">
            <a:extLst>
              <a:ext uri="{FF2B5EF4-FFF2-40B4-BE49-F238E27FC236}">
                <a16:creationId xmlns:a16="http://schemas.microsoft.com/office/drawing/2014/main" id="{A9B8A03A-0DA8-78C3-32C0-5FAD575CF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0800" y="3953408"/>
            <a:ext cx="430887" cy="430887"/>
          </a:xfrm>
          <a:prstGeom prst="rect">
            <a:avLst/>
          </a:prstGeom>
          <a:effectLst>
            <a:glow rad="63500">
              <a:schemeClr val="accent5">
                <a:satMod val="175000"/>
                <a:alpha val="40000"/>
              </a:schemeClr>
            </a:glow>
          </a:effectLst>
        </p:spPr>
      </p:pic>
      <p:pic>
        <p:nvPicPr>
          <p:cNvPr id="25" name="Bild 24" descr="Processor kontur">
            <a:extLst>
              <a:ext uri="{FF2B5EF4-FFF2-40B4-BE49-F238E27FC236}">
                <a16:creationId xmlns:a16="http://schemas.microsoft.com/office/drawing/2014/main" id="{45DA4F1A-786D-C78D-7F94-DE033CB8F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1750" y="3428850"/>
            <a:ext cx="430887" cy="430887"/>
          </a:xfrm>
          <a:prstGeom prst="rect">
            <a:avLst/>
          </a:prstGeom>
          <a:effectLst>
            <a:glow rad="63500">
              <a:schemeClr val="accent5">
                <a:satMod val="175000"/>
                <a:alpha val="40000"/>
              </a:schemeClr>
            </a:glow>
          </a:effectLst>
        </p:spPr>
      </p:pic>
      <p:sp>
        <p:nvSpPr>
          <p:cNvPr id="26" name="textruta 25">
            <a:extLst>
              <a:ext uri="{FF2B5EF4-FFF2-40B4-BE49-F238E27FC236}">
                <a16:creationId xmlns:a16="http://schemas.microsoft.com/office/drawing/2014/main" id="{59191AC2-70DF-6782-8A31-925CF1607654}"/>
              </a:ext>
            </a:extLst>
          </p:cNvPr>
          <p:cNvSpPr txBox="1"/>
          <p:nvPr/>
        </p:nvSpPr>
        <p:spPr>
          <a:xfrm>
            <a:off x="3247505" y="3921681"/>
            <a:ext cx="4735352" cy="430887"/>
          </a:xfrm>
          <a:prstGeom prst="rect">
            <a:avLst/>
          </a:prstGeom>
          <a:noFill/>
        </p:spPr>
        <p:txBody>
          <a:bodyPr wrap="square" lIns="0" tIns="0" rIns="0" bIns="0" rtlCol="0">
            <a:spAutoFit/>
          </a:bodyPr>
          <a:lstStyle/>
          <a:p>
            <a:r>
              <a:rPr lang="sv-SE" sz="2800" err="1">
                <a:solidFill>
                  <a:schemeClr val="bg1">
                    <a:lumMod val="95000"/>
                  </a:schemeClr>
                </a:solidFill>
              </a:rPr>
              <a:t>PostGreSQL</a:t>
            </a:r>
            <a:r>
              <a:rPr lang="sv-SE" sz="2800">
                <a:solidFill>
                  <a:schemeClr val="bg1">
                    <a:lumMod val="95000"/>
                  </a:schemeClr>
                </a:solidFill>
              </a:rPr>
              <a:t> (</a:t>
            </a:r>
            <a:r>
              <a:rPr lang="sv-SE" sz="2800" err="1">
                <a:solidFill>
                  <a:schemeClr val="bg1">
                    <a:lumMod val="95000"/>
                  </a:schemeClr>
                </a:solidFill>
              </a:rPr>
              <a:t>PostGIS</a:t>
            </a:r>
            <a:r>
              <a:rPr lang="sv-SE" sz="2800">
                <a:solidFill>
                  <a:schemeClr val="bg1">
                    <a:lumMod val="95000"/>
                  </a:schemeClr>
                </a:solidFill>
              </a:rPr>
              <a:t>)</a:t>
            </a:r>
            <a:endParaRPr lang="sv-SE" sz="2800">
              <a:solidFill>
                <a:schemeClr val="bg1">
                  <a:lumMod val="95000"/>
                </a:schemeClr>
              </a:solidFill>
              <a:effectLst/>
            </a:endParaRPr>
          </a:p>
        </p:txBody>
      </p:sp>
      <p:sp>
        <p:nvSpPr>
          <p:cNvPr id="27" name="textruta 26">
            <a:extLst>
              <a:ext uri="{FF2B5EF4-FFF2-40B4-BE49-F238E27FC236}">
                <a16:creationId xmlns:a16="http://schemas.microsoft.com/office/drawing/2014/main" id="{7558868B-6625-3E8A-A159-20FC35576EFA}"/>
              </a:ext>
            </a:extLst>
          </p:cNvPr>
          <p:cNvSpPr txBox="1"/>
          <p:nvPr/>
        </p:nvSpPr>
        <p:spPr>
          <a:xfrm>
            <a:off x="4845712" y="251329"/>
            <a:ext cx="5328116" cy="553998"/>
          </a:xfrm>
          <a:prstGeom prst="rect">
            <a:avLst/>
          </a:prstGeom>
          <a:noFill/>
        </p:spPr>
        <p:txBody>
          <a:bodyPr wrap="square" lIns="0" tIns="0" rIns="0" bIns="0" rtlCol="0">
            <a:spAutoFit/>
          </a:bodyPr>
          <a:lstStyle/>
          <a:p>
            <a:r>
              <a:rPr lang="sv-SE" sz="3600">
                <a:solidFill>
                  <a:schemeClr val="bg1"/>
                </a:solidFill>
              </a:rPr>
              <a:t>Mjukvara</a:t>
            </a:r>
          </a:p>
        </p:txBody>
      </p:sp>
      <p:sp>
        <p:nvSpPr>
          <p:cNvPr id="3" name="textruta 2">
            <a:extLst>
              <a:ext uri="{FF2B5EF4-FFF2-40B4-BE49-F238E27FC236}">
                <a16:creationId xmlns:a16="http://schemas.microsoft.com/office/drawing/2014/main" id="{3B9DE1A8-50A4-0A4D-0360-69303FBB5CF1}"/>
              </a:ext>
            </a:extLst>
          </p:cNvPr>
          <p:cNvSpPr txBox="1"/>
          <p:nvPr/>
        </p:nvSpPr>
        <p:spPr>
          <a:xfrm>
            <a:off x="3247505" y="5037010"/>
            <a:ext cx="4735352" cy="1292662"/>
          </a:xfrm>
          <a:prstGeom prst="rect">
            <a:avLst/>
          </a:prstGeom>
          <a:noFill/>
        </p:spPr>
        <p:txBody>
          <a:bodyPr wrap="square" lIns="0" tIns="0" rIns="0" bIns="0" rtlCol="0">
            <a:spAutoFit/>
          </a:bodyPr>
          <a:lstStyle/>
          <a:p>
            <a:r>
              <a:rPr lang="sv-SE" sz="2800" err="1">
                <a:solidFill>
                  <a:schemeClr val="bg1">
                    <a:lumMod val="95000"/>
                  </a:schemeClr>
                </a:solidFill>
              </a:rPr>
              <a:t>Python</a:t>
            </a:r>
            <a:r>
              <a:rPr lang="sv-SE" sz="2800">
                <a:solidFill>
                  <a:schemeClr val="bg1">
                    <a:lumMod val="95000"/>
                  </a:schemeClr>
                </a:solidFill>
              </a:rPr>
              <a:t> 3.11 </a:t>
            </a:r>
          </a:p>
          <a:p>
            <a:r>
              <a:rPr lang="sv-SE" sz="2800">
                <a:solidFill>
                  <a:schemeClr val="bg1">
                    <a:lumMod val="95000"/>
                  </a:schemeClr>
                </a:solidFill>
                <a:effectLst/>
              </a:rPr>
              <a:t>Psycopg2-binary</a:t>
            </a:r>
          </a:p>
          <a:p>
            <a:r>
              <a:rPr lang="sv-SE" sz="2800" err="1">
                <a:solidFill>
                  <a:schemeClr val="bg1">
                    <a:lumMod val="95000"/>
                  </a:schemeClr>
                </a:solidFill>
              </a:rPr>
              <a:t>Open</a:t>
            </a:r>
            <a:r>
              <a:rPr lang="sv-SE" sz="2800">
                <a:solidFill>
                  <a:schemeClr val="bg1">
                    <a:lumMod val="95000"/>
                  </a:schemeClr>
                </a:solidFill>
              </a:rPr>
              <a:t> </a:t>
            </a:r>
            <a:r>
              <a:rPr lang="sv-SE" sz="2800" err="1">
                <a:solidFill>
                  <a:schemeClr val="bg1">
                    <a:lumMod val="95000"/>
                  </a:schemeClr>
                </a:solidFill>
              </a:rPr>
              <a:t>WebUI</a:t>
            </a:r>
            <a:r>
              <a:rPr lang="sv-SE" sz="2800">
                <a:solidFill>
                  <a:schemeClr val="bg1">
                    <a:lumMod val="95000"/>
                  </a:schemeClr>
                </a:solidFill>
              </a:rPr>
              <a:t> (valfri)</a:t>
            </a:r>
            <a:endParaRPr lang="sv-SE" sz="2800">
              <a:solidFill>
                <a:schemeClr val="bg1">
                  <a:lumMod val="95000"/>
                </a:schemeClr>
              </a:solidFill>
              <a:effectLst/>
            </a:endParaRPr>
          </a:p>
        </p:txBody>
      </p:sp>
      <p:pic>
        <p:nvPicPr>
          <p:cNvPr id="4" name="Bild 3" descr="Databas med hel fyllning">
            <a:extLst>
              <a:ext uri="{FF2B5EF4-FFF2-40B4-BE49-F238E27FC236}">
                <a16:creationId xmlns:a16="http://schemas.microsoft.com/office/drawing/2014/main" id="{0BC0E738-BE2F-8436-3F74-2179A5407A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34641" y="4000296"/>
            <a:ext cx="337109" cy="337109"/>
          </a:xfrm>
          <a:prstGeom prst="rect">
            <a:avLst/>
          </a:prstGeom>
          <a:effectLst>
            <a:glow rad="63500">
              <a:schemeClr val="accent5">
                <a:satMod val="175000"/>
                <a:alpha val="40000"/>
              </a:schemeClr>
            </a:glow>
          </a:effectLst>
        </p:spPr>
      </p:pic>
      <p:sp>
        <p:nvSpPr>
          <p:cNvPr id="28" name="Rubrik 1">
            <a:extLst>
              <a:ext uri="{FF2B5EF4-FFF2-40B4-BE49-F238E27FC236}">
                <a16:creationId xmlns:a16="http://schemas.microsoft.com/office/drawing/2014/main" id="{49DF9A14-04F2-A2B2-B398-9CD0104CCBA8}"/>
              </a:ext>
            </a:extLst>
          </p:cNvPr>
          <p:cNvSpPr>
            <a:spLocks noGrp="1"/>
          </p:cNvSpPr>
          <p:nvPr>
            <p:ph type="title"/>
          </p:nvPr>
        </p:nvSpPr>
        <p:spPr>
          <a:xfrm>
            <a:off x="611188" y="389092"/>
            <a:ext cx="10968038" cy="904875"/>
          </a:xfrm>
        </p:spPr>
        <p:txBody>
          <a:bodyPr/>
          <a:lstStyle/>
          <a:p>
            <a:r>
              <a:rPr lang="sv-SE">
                <a:solidFill>
                  <a:schemeClr val="bg1">
                    <a:lumMod val="95000"/>
                  </a:schemeClr>
                </a:solidFill>
              </a:rPr>
              <a:t>2: Lokal LLM</a:t>
            </a:r>
          </a:p>
        </p:txBody>
      </p:sp>
      <p:pic>
        <p:nvPicPr>
          <p:cNvPr id="29" name="Bild 28" descr="Server kontur">
            <a:extLst>
              <a:ext uri="{FF2B5EF4-FFF2-40B4-BE49-F238E27FC236}">
                <a16:creationId xmlns:a16="http://schemas.microsoft.com/office/drawing/2014/main" id="{9F19A493-C28A-F059-4D33-F251EB5C22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626" y="2329326"/>
            <a:ext cx="3200617" cy="3200617"/>
          </a:xfrm>
          <a:prstGeom prst="rect">
            <a:avLst/>
          </a:prstGeom>
          <a:effectLst>
            <a:glow rad="63500">
              <a:schemeClr val="accent5">
                <a:satMod val="175000"/>
                <a:alpha val="40000"/>
              </a:schemeClr>
            </a:glow>
          </a:effectLst>
        </p:spPr>
      </p:pic>
      <p:pic>
        <p:nvPicPr>
          <p:cNvPr id="34" name="Bildobjekt 33" descr="En bild som visar clipart, Grafik, tecknad serie, siluett&#10;&#10;AI-genererat innehåll kan vara felaktigt.">
            <a:extLst>
              <a:ext uri="{FF2B5EF4-FFF2-40B4-BE49-F238E27FC236}">
                <a16:creationId xmlns:a16="http://schemas.microsoft.com/office/drawing/2014/main" id="{74EA9839-AE6F-926E-340B-C05AC0863C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9718" y="2922575"/>
            <a:ext cx="308802" cy="308802"/>
          </a:xfrm>
          <a:prstGeom prst="rect">
            <a:avLst/>
          </a:prstGeom>
        </p:spPr>
      </p:pic>
      <p:pic>
        <p:nvPicPr>
          <p:cNvPr id="35" name="Picture 2">
            <a:extLst>
              <a:ext uri="{FF2B5EF4-FFF2-40B4-BE49-F238E27FC236}">
                <a16:creationId xmlns:a16="http://schemas.microsoft.com/office/drawing/2014/main" id="{5F3EC035-84DB-3A31-35FA-28C7527B001B}"/>
              </a:ext>
            </a:extLst>
          </p:cNvPr>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l="25930" t="-1" r="24569" b="48606"/>
          <a:stretch>
            <a:fillRect/>
          </a:stretch>
        </p:blipFill>
        <p:spPr bwMode="auto">
          <a:xfrm>
            <a:off x="2196252" y="3512102"/>
            <a:ext cx="418940" cy="250349"/>
          </a:xfrm>
          <a:prstGeom prst="rect">
            <a:avLst/>
          </a:prstGeom>
          <a:noFill/>
          <a:extLst>
            <a:ext uri="{909E8E84-426E-40DD-AFC4-6F175D3DCCD1}">
              <a14:hiddenFill xmlns:a14="http://schemas.microsoft.com/office/drawing/2010/main">
                <a:solidFill>
                  <a:srgbClr val="FFFFFF"/>
                </a:solidFill>
              </a14:hiddenFill>
            </a:ext>
          </a:extLst>
        </p:spPr>
      </p:pic>
      <p:pic>
        <p:nvPicPr>
          <p:cNvPr id="33" name="Bildobjekt 32" descr="En bild som visar skärmbild, Färggrann, linje, Parallell">
            <a:extLst>
              <a:ext uri="{FF2B5EF4-FFF2-40B4-BE49-F238E27FC236}">
                <a16:creationId xmlns:a16="http://schemas.microsoft.com/office/drawing/2014/main" id="{2C8C03A6-1BA9-10C1-DBE7-4D2F3CAC18E9}"/>
              </a:ext>
            </a:extLst>
          </p:cNvPr>
          <p:cNvPicPr>
            <a:picLocks noChangeAspect="1"/>
          </p:cNvPicPr>
          <p:nvPr/>
        </p:nvPicPr>
        <p:blipFill>
          <a:blip r:embed="rId11">
            <a:duotone>
              <a:schemeClr val="bg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10800000">
            <a:off x="-4306076" y="-3082257"/>
            <a:ext cx="18570991" cy="12380660"/>
          </a:xfrm>
          <a:prstGeom prst="rect">
            <a:avLst/>
          </a:prstGeom>
        </p:spPr>
      </p:pic>
    </p:spTree>
    <p:extLst>
      <p:ext uri="{BB962C8B-B14F-4D97-AF65-F5344CB8AC3E}">
        <p14:creationId xmlns:p14="http://schemas.microsoft.com/office/powerpoint/2010/main" val="784751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779A-9CC9-1D05-CEB5-CA99BA6E1646}"/>
            </a:ext>
          </a:extLst>
        </p:cNvPr>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4A3240D8-5878-175B-8A2B-8C94E76653DE}"/>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28" name="Rektangel: rundade hörn 27">
            <a:extLst>
              <a:ext uri="{FF2B5EF4-FFF2-40B4-BE49-F238E27FC236}">
                <a16:creationId xmlns:a16="http://schemas.microsoft.com/office/drawing/2014/main" id="{960C4EBF-2AB7-9F10-FACE-3D63407DF0B2}"/>
              </a:ext>
            </a:extLst>
          </p:cNvPr>
          <p:cNvSpPr/>
          <p:nvPr/>
        </p:nvSpPr>
        <p:spPr>
          <a:xfrm>
            <a:off x="4055166" y="1066798"/>
            <a:ext cx="3206337" cy="4108273"/>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sz="2000">
              <a:solidFill>
                <a:srgbClr val="00627D"/>
              </a:solidFill>
            </a:endParaRPr>
          </a:p>
        </p:txBody>
      </p:sp>
      <p:sp>
        <p:nvSpPr>
          <p:cNvPr id="29" name="Rektangel: rundade hörn 28">
            <a:extLst>
              <a:ext uri="{FF2B5EF4-FFF2-40B4-BE49-F238E27FC236}">
                <a16:creationId xmlns:a16="http://schemas.microsoft.com/office/drawing/2014/main" id="{06C143B4-CBB7-5B7C-D817-FBF9A50BD931}"/>
              </a:ext>
            </a:extLst>
          </p:cNvPr>
          <p:cNvSpPr/>
          <p:nvPr/>
        </p:nvSpPr>
        <p:spPr>
          <a:xfrm>
            <a:off x="405517" y="1160890"/>
            <a:ext cx="3206337" cy="4108273"/>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sz="2000" err="1">
              <a:solidFill>
                <a:schemeClr val="bg1"/>
              </a:solidFill>
            </a:endParaRPr>
          </a:p>
        </p:txBody>
      </p:sp>
      <p:sp>
        <p:nvSpPr>
          <p:cNvPr id="30" name="Platshållare för datum 4">
            <a:extLst>
              <a:ext uri="{FF2B5EF4-FFF2-40B4-BE49-F238E27FC236}">
                <a16:creationId xmlns:a16="http://schemas.microsoft.com/office/drawing/2014/main" id="{DF01EA16-FFD5-EAB6-6B2E-8CA8D66B1E89}"/>
              </a:ext>
            </a:extLst>
          </p:cNvPr>
          <p:cNvSpPr txBox="1">
            <a:spLocks/>
          </p:cNvSpPr>
          <p:nvPr/>
        </p:nvSpPr>
        <p:spPr>
          <a:xfrm>
            <a:off x="9906000" y="6113059"/>
            <a:ext cx="931863" cy="180000"/>
          </a:xfrm>
          <a:prstGeom prst="rect">
            <a:avLst/>
          </a:prstGeom>
        </p:spPr>
        <p:txBody>
          <a:bodyPr vert="horz" lIns="0" tIns="0" rIns="0" bIns="0" rtlCol="0" anchor="t">
            <a:noAutofit/>
          </a:bodyPr>
          <a:lstStyle>
            <a:defPPr>
              <a:defRPr lang="sv-SE"/>
            </a:defPPr>
            <a:lvl1pPr marL="0" algn="r" defTabSz="914400" rtl="0">
              <a:defRPr sz="800" kern="1200">
                <a:solidFill>
                  <a:schemeClr val="bg1"/>
                </a:solidFill>
                <a:latin typeface="+mn-lt"/>
                <a:ea typeface="+mn-ea"/>
                <a:cs typeface="+mn-cs"/>
              </a:defRPr>
            </a:lvl1pPr>
            <a:lvl2pPr marL="457200" algn="l" defTabSz="914400" rtl="0">
              <a:defRPr sz="1800" kern="1200">
                <a:solidFill>
                  <a:schemeClr val="tx1"/>
                </a:solidFill>
                <a:latin typeface="+mn-lt"/>
                <a:ea typeface="+mn-ea"/>
                <a:cs typeface="+mn-cs"/>
              </a:defRPr>
            </a:lvl2pPr>
            <a:lvl3pPr marL="914400" algn="l" defTabSz="914400" rtl="0">
              <a:defRPr sz="1800" kern="1200">
                <a:solidFill>
                  <a:schemeClr val="tx1"/>
                </a:solidFill>
                <a:latin typeface="+mn-lt"/>
                <a:ea typeface="+mn-ea"/>
                <a:cs typeface="+mn-cs"/>
              </a:defRPr>
            </a:lvl3pPr>
            <a:lvl4pPr marL="1371600" algn="l" defTabSz="914400" rtl="0">
              <a:defRPr sz="1800" kern="1200">
                <a:solidFill>
                  <a:schemeClr val="tx1"/>
                </a:solidFill>
                <a:latin typeface="+mn-lt"/>
                <a:ea typeface="+mn-ea"/>
                <a:cs typeface="+mn-cs"/>
              </a:defRPr>
            </a:lvl4pPr>
            <a:lvl5pPr marL="1828800" algn="l" defTabSz="914400" rtl="0">
              <a:defRPr sz="1800" kern="1200">
                <a:solidFill>
                  <a:schemeClr val="tx1"/>
                </a:solidFill>
                <a:latin typeface="+mn-lt"/>
                <a:ea typeface="+mn-ea"/>
                <a:cs typeface="+mn-cs"/>
              </a:defRPr>
            </a:lvl5pPr>
            <a:lvl6pPr marL="2286000" algn="l" defTabSz="914400" rtl="0">
              <a:defRPr sz="1800" kern="1200">
                <a:solidFill>
                  <a:schemeClr val="tx1"/>
                </a:solidFill>
                <a:latin typeface="+mn-lt"/>
                <a:ea typeface="+mn-ea"/>
                <a:cs typeface="+mn-cs"/>
              </a:defRPr>
            </a:lvl6pPr>
            <a:lvl7pPr marL="2743200" algn="l" defTabSz="914400" rtl="0">
              <a:defRPr sz="1800" kern="1200">
                <a:solidFill>
                  <a:schemeClr val="tx1"/>
                </a:solidFill>
                <a:latin typeface="+mn-lt"/>
                <a:ea typeface="+mn-ea"/>
                <a:cs typeface="+mn-cs"/>
              </a:defRPr>
            </a:lvl7pPr>
            <a:lvl8pPr marL="3200400" algn="l" defTabSz="914400" rtl="0">
              <a:defRPr sz="1800" kern="1200">
                <a:solidFill>
                  <a:schemeClr val="tx1"/>
                </a:solidFill>
                <a:latin typeface="+mn-lt"/>
                <a:ea typeface="+mn-ea"/>
                <a:cs typeface="+mn-cs"/>
              </a:defRPr>
            </a:lvl8pPr>
            <a:lvl9pPr marL="3657600" algn="l" defTabSz="914400" rtl="0">
              <a:defRPr sz="1800" kern="1200">
                <a:solidFill>
                  <a:schemeClr val="tx1"/>
                </a:solidFill>
                <a:latin typeface="+mn-lt"/>
                <a:ea typeface="+mn-ea"/>
                <a:cs typeface="+mn-cs"/>
              </a:defRPr>
            </a:lvl9pPr>
          </a:lstStyle>
          <a:p>
            <a:fld id="{556A8EF5-9093-470B-9F05-0BD732900D2B}" type="datetime1">
              <a:rPr lang="sv-SE" smtClean="0"/>
              <a:pPr/>
              <a:t>2025-11-20</a:t>
            </a:fld>
            <a:endParaRPr lang="sv-SE"/>
          </a:p>
        </p:txBody>
      </p:sp>
      <p:sp>
        <p:nvSpPr>
          <p:cNvPr id="31" name="textruta 30">
            <a:extLst>
              <a:ext uri="{FF2B5EF4-FFF2-40B4-BE49-F238E27FC236}">
                <a16:creationId xmlns:a16="http://schemas.microsoft.com/office/drawing/2014/main" id="{700A5C26-7429-F8C1-B037-F8BF38B54F42}"/>
              </a:ext>
            </a:extLst>
          </p:cNvPr>
          <p:cNvSpPr txBox="1"/>
          <p:nvPr/>
        </p:nvSpPr>
        <p:spPr>
          <a:xfrm>
            <a:off x="5017273" y="1380222"/>
            <a:ext cx="1614113" cy="307777"/>
          </a:xfrm>
          <a:prstGeom prst="rect">
            <a:avLst/>
          </a:prstGeom>
          <a:noFill/>
        </p:spPr>
        <p:txBody>
          <a:bodyPr wrap="square" lIns="0" tIns="0" rIns="0" bIns="0" rtlCol="0">
            <a:spAutoFit/>
          </a:bodyPr>
          <a:lstStyle/>
          <a:p>
            <a:r>
              <a:rPr lang="sv-SE" sz="2000">
                <a:solidFill>
                  <a:schemeClr val="bg1">
                    <a:lumMod val="95000"/>
                  </a:schemeClr>
                </a:solidFill>
              </a:rPr>
              <a:t>Nackdelar</a:t>
            </a:r>
          </a:p>
        </p:txBody>
      </p:sp>
      <p:sp>
        <p:nvSpPr>
          <p:cNvPr id="32" name="textruta 31">
            <a:extLst>
              <a:ext uri="{FF2B5EF4-FFF2-40B4-BE49-F238E27FC236}">
                <a16:creationId xmlns:a16="http://schemas.microsoft.com/office/drawing/2014/main" id="{357DFC2F-0AC4-16F5-A0C7-EAEB705C2EF1}"/>
              </a:ext>
            </a:extLst>
          </p:cNvPr>
          <p:cNvSpPr txBox="1"/>
          <p:nvPr/>
        </p:nvSpPr>
        <p:spPr>
          <a:xfrm>
            <a:off x="1427147" y="1380222"/>
            <a:ext cx="2184708" cy="307777"/>
          </a:xfrm>
          <a:prstGeom prst="rect">
            <a:avLst/>
          </a:prstGeom>
          <a:noFill/>
        </p:spPr>
        <p:txBody>
          <a:bodyPr wrap="square" lIns="0" tIns="0" rIns="0" bIns="0" rtlCol="0">
            <a:spAutoFit/>
          </a:bodyPr>
          <a:lstStyle/>
          <a:p>
            <a:r>
              <a:rPr lang="sv-SE" sz="2000">
                <a:solidFill>
                  <a:schemeClr val="bg1">
                    <a:lumMod val="95000"/>
                  </a:schemeClr>
                </a:solidFill>
              </a:rPr>
              <a:t>Fördelar</a:t>
            </a:r>
          </a:p>
        </p:txBody>
      </p:sp>
      <p:sp>
        <p:nvSpPr>
          <p:cNvPr id="8" name="textruta 7">
            <a:extLst>
              <a:ext uri="{FF2B5EF4-FFF2-40B4-BE49-F238E27FC236}">
                <a16:creationId xmlns:a16="http://schemas.microsoft.com/office/drawing/2014/main" id="{355D4F2B-417A-B3E4-BE07-C8B8381B5449}"/>
              </a:ext>
            </a:extLst>
          </p:cNvPr>
          <p:cNvSpPr txBox="1"/>
          <p:nvPr/>
        </p:nvSpPr>
        <p:spPr>
          <a:xfrm>
            <a:off x="540689" y="1864601"/>
            <a:ext cx="3071165" cy="332398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1200">
                <a:solidFill>
                  <a:schemeClr val="bg1">
                    <a:lumMod val="95000"/>
                  </a:schemeClr>
                </a:solidFill>
              </a:rPr>
              <a:t>Full kontroll på data </a:t>
            </a:r>
          </a:p>
          <a:p>
            <a:pPr algn="l"/>
            <a:endParaRPr lang="sv-SE" sz="1200">
              <a:solidFill>
                <a:schemeClr val="bg1">
                  <a:lumMod val="95000"/>
                </a:schemeClr>
              </a:solidFill>
            </a:endParaRPr>
          </a:p>
          <a:p>
            <a:pPr marL="342900" indent="-342900">
              <a:buFont typeface="Arial" panose="020B0604020202020204" pitchFamily="34" charset="0"/>
              <a:buChar char="•"/>
            </a:pPr>
            <a:r>
              <a:rPr lang="sv-SE" sz="1200">
                <a:solidFill>
                  <a:schemeClr val="bg1">
                    <a:lumMod val="95000"/>
                  </a:schemeClr>
                </a:solidFill>
              </a:rPr>
              <a:t>Möjliggör iterativa resonemang och följdfrågor  </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Går träna genom ”</a:t>
            </a:r>
            <a:r>
              <a:rPr lang="sv-SE" sz="1200" err="1">
                <a:solidFill>
                  <a:schemeClr val="bg1">
                    <a:lumMod val="95000"/>
                  </a:schemeClr>
                </a:solidFill>
              </a:rPr>
              <a:t>reinforcment</a:t>
            </a:r>
            <a:r>
              <a:rPr lang="sv-SE" sz="1200">
                <a:solidFill>
                  <a:schemeClr val="bg1">
                    <a:lumMod val="95000"/>
                  </a:schemeClr>
                </a:solidFill>
              </a:rPr>
              <a:t> </a:t>
            </a:r>
            <a:r>
              <a:rPr lang="sv-SE" sz="1200" err="1">
                <a:solidFill>
                  <a:schemeClr val="bg1">
                    <a:lumMod val="95000"/>
                  </a:schemeClr>
                </a:solidFill>
              </a:rPr>
              <a:t>learning</a:t>
            </a:r>
            <a:r>
              <a:rPr lang="sv-SE" sz="1200">
                <a:solidFill>
                  <a:schemeClr val="bg1">
                    <a:lumMod val="95000"/>
                  </a:schemeClr>
                </a:solidFill>
              </a:rPr>
              <a:t>”</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Lokal loggning</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Kan nyttjas till andra uppgifter utan oro om datasäkerhet</a:t>
            </a:r>
          </a:p>
          <a:p>
            <a:pPr marL="342900" indent="-342900" algn="l">
              <a:buFont typeface="Arial" panose="020B0604020202020204" pitchFamily="34" charset="0"/>
              <a:buChar char="•"/>
            </a:pPr>
            <a:endParaRPr lang="sv-SE" sz="1200">
              <a:solidFill>
                <a:schemeClr val="bg1">
                  <a:lumMod val="95000"/>
                </a:schemeClr>
              </a:solidFill>
            </a:endParaRPr>
          </a:p>
          <a:p>
            <a:pPr algn="l"/>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err="1">
              <a:solidFill>
                <a:schemeClr val="bg1">
                  <a:lumMod val="95000"/>
                </a:schemeClr>
              </a:solidFill>
            </a:endParaRPr>
          </a:p>
        </p:txBody>
      </p:sp>
      <p:sp>
        <p:nvSpPr>
          <p:cNvPr id="12" name="Rubrik 1">
            <a:extLst>
              <a:ext uri="{FF2B5EF4-FFF2-40B4-BE49-F238E27FC236}">
                <a16:creationId xmlns:a16="http://schemas.microsoft.com/office/drawing/2014/main" id="{F1A314FD-0BFD-858C-6FA3-7853944A8CAA}"/>
              </a:ext>
            </a:extLst>
          </p:cNvPr>
          <p:cNvSpPr>
            <a:spLocks noGrp="1"/>
          </p:cNvSpPr>
          <p:nvPr>
            <p:ph type="title"/>
          </p:nvPr>
        </p:nvSpPr>
        <p:spPr>
          <a:xfrm>
            <a:off x="611188" y="389092"/>
            <a:ext cx="10968038" cy="904875"/>
          </a:xfrm>
        </p:spPr>
        <p:txBody>
          <a:bodyPr/>
          <a:lstStyle/>
          <a:p>
            <a:r>
              <a:rPr lang="sv-SE">
                <a:solidFill>
                  <a:schemeClr val="accent5">
                    <a:lumMod val="60000"/>
                    <a:lumOff val="40000"/>
                  </a:schemeClr>
                </a:solidFill>
              </a:rPr>
              <a:t>2: Lokal LLM                                                                      </a:t>
            </a:r>
            <a:r>
              <a:rPr lang="sv-SE" err="1">
                <a:solidFill>
                  <a:schemeClr val="accent5">
                    <a:lumMod val="60000"/>
                    <a:lumOff val="40000"/>
                  </a:schemeClr>
                </a:solidFill>
              </a:rPr>
              <a:t>Llama</a:t>
            </a:r>
            <a:r>
              <a:rPr lang="sv-SE">
                <a:solidFill>
                  <a:schemeClr val="accent5">
                    <a:lumMod val="60000"/>
                    <a:lumOff val="40000"/>
                  </a:schemeClr>
                </a:solidFill>
              </a:rPr>
              <a:t> 3.1*</a:t>
            </a:r>
          </a:p>
        </p:txBody>
      </p:sp>
      <p:sp>
        <p:nvSpPr>
          <p:cNvPr id="13" name="textruta 12">
            <a:extLst>
              <a:ext uri="{FF2B5EF4-FFF2-40B4-BE49-F238E27FC236}">
                <a16:creationId xmlns:a16="http://schemas.microsoft.com/office/drawing/2014/main" id="{B0C9C1C6-7909-2746-27FC-7BB53F273BF7}"/>
              </a:ext>
            </a:extLst>
          </p:cNvPr>
          <p:cNvSpPr txBox="1"/>
          <p:nvPr/>
        </p:nvSpPr>
        <p:spPr>
          <a:xfrm>
            <a:off x="4288746" y="1864601"/>
            <a:ext cx="3071165" cy="332398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1200" err="1">
                <a:solidFill>
                  <a:schemeClr val="bg1">
                    <a:lumMod val="95000"/>
                  </a:schemeClr>
                </a:solidFill>
              </a:rPr>
              <a:t>GPUer</a:t>
            </a:r>
            <a:r>
              <a:rPr lang="sv-SE" sz="1200">
                <a:solidFill>
                  <a:schemeClr val="bg1">
                    <a:lumMod val="95000"/>
                  </a:schemeClr>
                </a:solidFill>
              </a:rPr>
              <a:t> är en bristvara </a:t>
            </a:r>
          </a:p>
          <a:p>
            <a:pPr algn="l"/>
            <a:endParaRPr lang="sv-SE" sz="1200">
              <a:solidFill>
                <a:schemeClr val="bg1">
                  <a:lumMod val="95000"/>
                </a:schemeClr>
              </a:solidFill>
            </a:endParaRPr>
          </a:p>
          <a:p>
            <a:pPr marL="342900" indent="-342900">
              <a:buFont typeface="Arial" panose="020B0604020202020204" pitchFamily="34" charset="0"/>
              <a:buChar char="•"/>
            </a:pPr>
            <a:r>
              <a:rPr lang="sv-SE" sz="1200">
                <a:solidFill>
                  <a:schemeClr val="bg1">
                    <a:lumMod val="95000"/>
                  </a:schemeClr>
                </a:solidFill>
              </a:rPr>
              <a:t>Ställer högre krav på IT kunskap</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Lägre intelligens än LLM modellerna i molnet </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Omständligt att uppgradera modell</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r>
              <a:rPr lang="sv-SE" sz="1200">
                <a:solidFill>
                  <a:schemeClr val="bg1">
                    <a:lumMod val="95000"/>
                  </a:schemeClr>
                </a:solidFill>
              </a:rPr>
              <a:t>Ej multimodal (inte tal eller bild)</a:t>
            </a: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a:solidFill>
                <a:schemeClr val="bg1">
                  <a:lumMod val="95000"/>
                </a:schemeClr>
              </a:solidFill>
            </a:endParaRPr>
          </a:p>
          <a:p>
            <a:pPr marL="342900" indent="-342900" algn="l">
              <a:buFont typeface="Arial" panose="020B0604020202020204" pitchFamily="34" charset="0"/>
              <a:buChar char="•"/>
            </a:pPr>
            <a:endParaRPr lang="sv-SE" sz="1200" err="1">
              <a:solidFill>
                <a:schemeClr val="bg1">
                  <a:lumMod val="95000"/>
                </a:schemeClr>
              </a:solidFill>
            </a:endParaRPr>
          </a:p>
        </p:txBody>
      </p:sp>
    </p:spTree>
    <p:extLst>
      <p:ext uri="{BB962C8B-B14F-4D97-AF65-F5344CB8AC3E}">
        <p14:creationId xmlns:p14="http://schemas.microsoft.com/office/powerpoint/2010/main" val="2210509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E5035CD-8F97-1F5B-E7D8-65D59A085BB4}"/>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8" name="Rubrik 1">
            <a:extLst>
              <a:ext uri="{FF2B5EF4-FFF2-40B4-BE49-F238E27FC236}">
                <a16:creationId xmlns:a16="http://schemas.microsoft.com/office/drawing/2014/main" id="{1FE78A67-0B80-07DE-F4A4-A8F900B23F94}"/>
              </a:ext>
            </a:extLst>
          </p:cNvPr>
          <p:cNvSpPr>
            <a:spLocks noGrp="1"/>
          </p:cNvSpPr>
          <p:nvPr>
            <p:ph type="title"/>
          </p:nvPr>
        </p:nvSpPr>
        <p:spPr>
          <a:xfrm>
            <a:off x="611188" y="389092"/>
            <a:ext cx="10968038" cy="904875"/>
          </a:xfrm>
        </p:spPr>
        <p:txBody>
          <a:bodyPr/>
          <a:lstStyle/>
          <a:p>
            <a:r>
              <a:rPr lang="sv-SE">
                <a:solidFill>
                  <a:schemeClr val="accent4">
                    <a:lumMod val="60000"/>
                    <a:lumOff val="40000"/>
                  </a:schemeClr>
                </a:solidFill>
              </a:rPr>
              <a:t>3: Full data i molnet</a:t>
            </a:r>
          </a:p>
        </p:txBody>
      </p:sp>
      <p:sp>
        <p:nvSpPr>
          <p:cNvPr id="9" name="Rektangel: rundade hörn 8">
            <a:extLst>
              <a:ext uri="{FF2B5EF4-FFF2-40B4-BE49-F238E27FC236}">
                <a16:creationId xmlns:a16="http://schemas.microsoft.com/office/drawing/2014/main" id="{893578F8-CE81-8D67-C53D-AFBE1015320C}"/>
              </a:ext>
            </a:extLst>
          </p:cNvPr>
          <p:cNvSpPr/>
          <p:nvPr/>
        </p:nvSpPr>
        <p:spPr>
          <a:xfrm>
            <a:off x="4532112" y="1044047"/>
            <a:ext cx="3849888" cy="4108273"/>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00" err="1">
              <a:solidFill>
                <a:schemeClr val="bg1"/>
              </a:solidFill>
            </a:endParaRPr>
          </a:p>
        </p:txBody>
      </p:sp>
      <p:sp>
        <p:nvSpPr>
          <p:cNvPr id="10" name="Rektangel: rundade hörn 9">
            <a:extLst>
              <a:ext uri="{FF2B5EF4-FFF2-40B4-BE49-F238E27FC236}">
                <a16:creationId xmlns:a16="http://schemas.microsoft.com/office/drawing/2014/main" id="{1E8A722D-E5B2-39D4-1C4A-A36459940F5B}"/>
              </a:ext>
            </a:extLst>
          </p:cNvPr>
          <p:cNvSpPr/>
          <p:nvPr/>
        </p:nvSpPr>
        <p:spPr>
          <a:xfrm>
            <a:off x="405517" y="1160890"/>
            <a:ext cx="3573922" cy="4108273"/>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00" err="1">
              <a:solidFill>
                <a:schemeClr val="bg1"/>
              </a:solidFill>
            </a:endParaRPr>
          </a:p>
        </p:txBody>
      </p:sp>
      <p:pic>
        <p:nvPicPr>
          <p:cNvPr id="11" name="Bild 10" descr="Moln med hel fyllning">
            <a:extLst>
              <a:ext uri="{FF2B5EF4-FFF2-40B4-BE49-F238E27FC236}">
                <a16:creationId xmlns:a16="http://schemas.microsoft.com/office/drawing/2014/main" id="{3C6DEFC6-E7DE-5351-3C3E-9DB17CD2EF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5502" y="1314726"/>
            <a:ext cx="1694292" cy="1694292"/>
          </a:xfrm>
          <a:prstGeom prst="rect">
            <a:avLst/>
          </a:prstGeom>
        </p:spPr>
      </p:pic>
      <p:pic>
        <p:nvPicPr>
          <p:cNvPr id="13" name="Bild 12" descr="Laptop med hel fyllning">
            <a:extLst>
              <a:ext uri="{FF2B5EF4-FFF2-40B4-BE49-F238E27FC236}">
                <a16:creationId xmlns:a16="http://schemas.microsoft.com/office/drawing/2014/main" id="{60CBF2DE-6D99-8A32-1717-4E75D78AE3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9289" y="2296889"/>
            <a:ext cx="1753616" cy="1753616"/>
          </a:xfrm>
          <a:prstGeom prst="rect">
            <a:avLst/>
          </a:prstGeom>
        </p:spPr>
      </p:pic>
      <p:cxnSp>
        <p:nvCxnSpPr>
          <p:cNvPr id="14" name="Rak pilkoppling 13">
            <a:extLst>
              <a:ext uri="{FF2B5EF4-FFF2-40B4-BE49-F238E27FC236}">
                <a16:creationId xmlns:a16="http://schemas.microsoft.com/office/drawing/2014/main" id="{FB23EA86-8970-EB72-4633-BD7351FD363B}"/>
              </a:ext>
            </a:extLst>
          </p:cNvPr>
          <p:cNvCxnSpPr>
            <a:cxnSpLocks/>
          </p:cNvCxnSpPr>
          <p:nvPr/>
        </p:nvCxnSpPr>
        <p:spPr>
          <a:xfrm>
            <a:off x="2701368" y="3041424"/>
            <a:ext cx="3270062" cy="0"/>
          </a:xfrm>
          <a:prstGeom prst="straightConnector1">
            <a:avLst/>
          </a:prstGeom>
          <a:ln w="127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F391EBD9-8735-9D4F-E666-32FD89BFCB94}"/>
              </a:ext>
            </a:extLst>
          </p:cNvPr>
          <p:cNvCxnSpPr>
            <a:cxnSpLocks/>
          </p:cNvCxnSpPr>
          <p:nvPr/>
        </p:nvCxnSpPr>
        <p:spPr>
          <a:xfrm flipH="1">
            <a:off x="2724573" y="3173697"/>
            <a:ext cx="3246857" cy="0"/>
          </a:xfrm>
          <a:prstGeom prst="straightConnector1">
            <a:avLst/>
          </a:prstGeom>
          <a:ln w="127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1F51F2F0-C560-18F7-3EF7-68B866E62518}"/>
              </a:ext>
            </a:extLst>
          </p:cNvPr>
          <p:cNvCxnSpPr/>
          <p:nvPr/>
        </p:nvCxnSpPr>
        <p:spPr>
          <a:xfrm>
            <a:off x="4309607" y="1067077"/>
            <a:ext cx="0" cy="4340087"/>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DE33BE38-CB87-BDD4-BD76-0178116DDFE6}"/>
              </a:ext>
            </a:extLst>
          </p:cNvPr>
          <p:cNvSpPr txBox="1"/>
          <p:nvPr/>
        </p:nvSpPr>
        <p:spPr>
          <a:xfrm>
            <a:off x="5971430" y="1226334"/>
            <a:ext cx="1614113" cy="307777"/>
          </a:xfrm>
          <a:prstGeom prst="rect">
            <a:avLst/>
          </a:prstGeom>
          <a:noFill/>
        </p:spPr>
        <p:txBody>
          <a:bodyPr wrap="square" lIns="0" tIns="0" rIns="0" bIns="0" rtlCol="0">
            <a:spAutoFit/>
          </a:bodyPr>
          <a:lstStyle/>
          <a:p>
            <a:r>
              <a:rPr lang="sv-SE" sz="2000" err="1">
                <a:solidFill>
                  <a:schemeClr val="bg1">
                    <a:lumMod val="95000"/>
                  </a:schemeClr>
                </a:solidFill>
              </a:rPr>
              <a:t>OpenAI</a:t>
            </a:r>
            <a:endParaRPr lang="sv-SE" sz="2000">
              <a:solidFill>
                <a:schemeClr val="bg1">
                  <a:lumMod val="95000"/>
                </a:schemeClr>
              </a:solidFill>
            </a:endParaRPr>
          </a:p>
        </p:txBody>
      </p:sp>
      <p:pic>
        <p:nvPicPr>
          <p:cNvPr id="18" name="Bildobjekt 17" descr="En bild som visar svart, mörker, svart och vit&#10;&#10;AI-genererat innehåll kan vara felaktigt.">
            <a:extLst>
              <a:ext uri="{FF2B5EF4-FFF2-40B4-BE49-F238E27FC236}">
                <a16:creationId xmlns:a16="http://schemas.microsoft.com/office/drawing/2014/main" id="{4AA0533D-7D2E-024C-149E-32C897E5E9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914215"/>
            <a:ext cx="572494" cy="572494"/>
          </a:xfrm>
          <a:prstGeom prst="rect">
            <a:avLst/>
          </a:prstGeom>
        </p:spPr>
      </p:pic>
      <p:sp>
        <p:nvSpPr>
          <p:cNvPr id="19" name="textruta 18">
            <a:extLst>
              <a:ext uri="{FF2B5EF4-FFF2-40B4-BE49-F238E27FC236}">
                <a16:creationId xmlns:a16="http://schemas.microsoft.com/office/drawing/2014/main" id="{A1F59F03-A958-4FF6-EA31-7589F0FC5091}"/>
              </a:ext>
            </a:extLst>
          </p:cNvPr>
          <p:cNvSpPr txBox="1"/>
          <p:nvPr/>
        </p:nvSpPr>
        <p:spPr>
          <a:xfrm>
            <a:off x="1424523" y="1292921"/>
            <a:ext cx="2184708" cy="307777"/>
          </a:xfrm>
          <a:prstGeom prst="rect">
            <a:avLst/>
          </a:prstGeom>
          <a:noFill/>
        </p:spPr>
        <p:txBody>
          <a:bodyPr wrap="square" lIns="0" tIns="0" rIns="0" bIns="0" rtlCol="0">
            <a:spAutoFit/>
          </a:bodyPr>
          <a:lstStyle/>
          <a:p>
            <a:r>
              <a:rPr lang="sv-SE" sz="2000">
                <a:solidFill>
                  <a:schemeClr val="bg1">
                    <a:lumMod val="95000"/>
                  </a:schemeClr>
                </a:solidFill>
              </a:rPr>
              <a:t>Värmdö kommun</a:t>
            </a:r>
          </a:p>
        </p:txBody>
      </p:sp>
      <p:sp>
        <p:nvSpPr>
          <p:cNvPr id="22" name="textruta 21">
            <a:extLst>
              <a:ext uri="{FF2B5EF4-FFF2-40B4-BE49-F238E27FC236}">
                <a16:creationId xmlns:a16="http://schemas.microsoft.com/office/drawing/2014/main" id="{4797A521-F51C-61E4-9872-860FFD8771C1}"/>
              </a:ext>
            </a:extLst>
          </p:cNvPr>
          <p:cNvSpPr txBox="1"/>
          <p:nvPr/>
        </p:nvSpPr>
        <p:spPr>
          <a:xfrm>
            <a:off x="6070132" y="2944297"/>
            <a:ext cx="2385341" cy="307777"/>
          </a:xfrm>
          <a:prstGeom prst="rect">
            <a:avLst/>
          </a:prstGeom>
          <a:noFill/>
        </p:spPr>
        <p:txBody>
          <a:bodyPr wrap="square" lIns="0" tIns="0" rIns="0" bIns="0" rtlCol="0">
            <a:spAutoFit/>
          </a:bodyPr>
          <a:lstStyle/>
          <a:p>
            <a:r>
              <a:rPr lang="sv-SE" sz="2000" dirty="0" err="1">
                <a:solidFill>
                  <a:schemeClr val="bg1">
                    <a:lumMod val="95000"/>
                  </a:schemeClr>
                </a:solidFill>
              </a:rPr>
              <a:t>Custom</a:t>
            </a:r>
            <a:r>
              <a:rPr lang="sv-SE" sz="2000" dirty="0">
                <a:solidFill>
                  <a:schemeClr val="bg1">
                    <a:lumMod val="95000"/>
                  </a:schemeClr>
                </a:solidFill>
              </a:rPr>
              <a:t>-GPT</a:t>
            </a:r>
          </a:p>
        </p:txBody>
      </p:sp>
      <p:sp>
        <p:nvSpPr>
          <p:cNvPr id="27" name="textruta 26">
            <a:extLst>
              <a:ext uri="{FF2B5EF4-FFF2-40B4-BE49-F238E27FC236}">
                <a16:creationId xmlns:a16="http://schemas.microsoft.com/office/drawing/2014/main" id="{A7D77A05-9994-DC1B-0FD2-8BE4CCDA059E}"/>
              </a:ext>
            </a:extLst>
          </p:cNvPr>
          <p:cNvSpPr txBox="1"/>
          <p:nvPr/>
        </p:nvSpPr>
        <p:spPr>
          <a:xfrm>
            <a:off x="4639776" y="2547726"/>
            <a:ext cx="3325893" cy="430887"/>
          </a:xfrm>
          <a:prstGeom prst="rect">
            <a:avLst/>
          </a:prstGeom>
          <a:noFill/>
        </p:spPr>
        <p:txBody>
          <a:bodyPr wrap="square" lIns="0" tIns="0" rIns="0" bIns="0" rtlCol="0">
            <a:spAutoFit/>
          </a:bodyPr>
          <a:lstStyle/>
          <a:p>
            <a:r>
              <a:rPr lang="sv-SE" sz="1400" i="1">
                <a:solidFill>
                  <a:schemeClr val="bg1">
                    <a:lumMod val="95000"/>
                  </a:schemeClr>
                </a:solidFill>
              </a:rPr>
              <a:t>1: Fråga + </a:t>
            </a:r>
          </a:p>
          <a:p>
            <a:r>
              <a:rPr lang="sv-SE" sz="1400" i="1">
                <a:solidFill>
                  <a:schemeClr val="bg1">
                    <a:lumMod val="95000"/>
                  </a:schemeClr>
                </a:solidFill>
              </a:rPr>
              <a:t>instruktioner</a:t>
            </a:r>
          </a:p>
        </p:txBody>
      </p:sp>
      <p:pic>
        <p:nvPicPr>
          <p:cNvPr id="28" name="Bild 27" descr="Kugghjul kontur">
            <a:extLst>
              <a:ext uri="{FF2B5EF4-FFF2-40B4-BE49-F238E27FC236}">
                <a16:creationId xmlns:a16="http://schemas.microsoft.com/office/drawing/2014/main" id="{6329E919-4CAB-1E2F-85E1-466A02B20F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4233" y="3758808"/>
            <a:ext cx="914400" cy="914400"/>
          </a:xfrm>
          <a:prstGeom prst="rect">
            <a:avLst/>
          </a:prstGeom>
        </p:spPr>
      </p:pic>
      <p:sp>
        <p:nvSpPr>
          <p:cNvPr id="30" name="textruta 29">
            <a:extLst>
              <a:ext uri="{FF2B5EF4-FFF2-40B4-BE49-F238E27FC236}">
                <a16:creationId xmlns:a16="http://schemas.microsoft.com/office/drawing/2014/main" id="{06E8F3DD-34A5-1F65-BB00-A2E203B54127}"/>
              </a:ext>
            </a:extLst>
          </p:cNvPr>
          <p:cNvSpPr txBox="1"/>
          <p:nvPr/>
        </p:nvSpPr>
        <p:spPr>
          <a:xfrm>
            <a:off x="5298121" y="3762147"/>
            <a:ext cx="2030282" cy="738664"/>
          </a:xfrm>
          <a:prstGeom prst="rect">
            <a:avLst/>
          </a:prstGeom>
          <a:noFill/>
        </p:spPr>
        <p:txBody>
          <a:bodyPr wrap="square" lIns="0" tIns="0" rIns="0" bIns="0" rtlCol="0">
            <a:spAutoFit/>
          </a:bodyPr>
          <a:lstStyle/>
          <a:p>
            <a:r>
              <a:rPr lang="sv-SE" sz="1600">
                <a:solidFill>
                  <a:schemeClr val="bg1">
                    <a:lumMod val="95000"/>
                  </a:schemeClr>
                </a:solidFill>
              </a:rPr>
              <a:t>Vektor store</a:t>
            </a:r>
          </a:p>
          <a:p>
            <a:pPr marL="285750" indent="-285750">
              <a:buFont typeface="Arial" panose="020B0604020202020204" pitchFamily="34" charset="0"/>
              <a:buChar char="•"/>
            </a:pPr>
            <a:r>
              <a:rPr lang="sv-SE" sz="1600">
                <a:solidFill>
                  <a:schemeClr val="bg1">
                    <a:lumMod val="95000"/>
                  </a:schemeClr>
                </a:solidFill>
              </a:rPr>
              <a:t>Namn på tabeller</a:t>
            </a:r>
          </a:p>
          <a:p>
            <a:pPr marL="285750" indent="-285750">
              <a:buFont typeface="Arial" panose="020B0604020202020204" pitchFamily="34" charset="0"/>
              <a:buChar char="•"/>
            </a:pPr>
            <a:r>
              <a:rPr lang="sv-SE" sz="1600">
                <a:solidFill>
                  <a:schemeClr val="bg1">
                    <a:lumMod val="95000"/>
                  </a:schemeClr>
                </a:solidFill>
              </a:rPr>
              <a:t>Tabell scheman</a:t>
            </a:r>
          </a:p>
        </p:txBody>
      </p:sp>
      <p:pic>
        <p:nvPicPr>
          <p:cNvPr id="32" name="Bild 31" descr="Databas med hel fyllning">
            <a:extLst>
              <a:ext uri="{FF2B5EF4-FFF2-40B4-BE49-F238E27FC236}">
                <a16:creationId xmlns:a16="http://schemas.microsoft.com/office/drawing/2014/main" id="{D1674B8B-94C3-1959-FD05-14B03D15BB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09626" y="3748761"/>
            <a:ext cx="288495" cy="288495"/>
          </a:xfrm>
          <a:prstGeom prst="rect">
            <a:avLst/>
          </a:prstGeom>
        </p:spPr>
      </p:pic>
      <p:sp>
        <p:nvSpPr>
          <p:cNvPr id="38" name="textruta 37">
            <a:extLst>
              <a:ext uri="{FF2B5EF4-FFF2-40B4-BE49-F238E27FC236}">
                <a16:creationId xmlns:a16="http://schemas.microsoft.com/office/drawing/2014/main" id="{5E318759-AA7D-912D-0012-6862CEFACDA2}"/>
              </a:ext>
            </a:extLst>
          </p:cNvPr>
          <p:cNvSpPr txBox="1"/>
          <p:nvPr/>
        </p:nvSpPr>
        <p:spPr>
          <a:xfrm>
            <a:off x="5292925" y="4510254"/>
            <a:ext cx="2030282" cy="24622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sv-SE" sz="1600" dirty="0" err="1">
                <a:solidFill>
                  <a:schemeClr val="bg1">
                    <a:lumMod val="95000"/>
                  </a:schemeClr>
                </a:solidFill>
              </a:rPr>
              <a:t>Json</a:t>
            </a:r>
            <a:r>
              <a:rPr lang="sv-SE" sz="1600" dirty="0">
                <a:solidFill>
                  <a:schemeClr val="bg1">
                    <a:lumMod val="95000"/>
                  </a:schemeClr>
                </a:solidFill>
              </a:rPr>
              <a:t> </a:t>
            </a:r>
            <a:r>
              <a:rPr lang="sv-SE" sz="1600" dirty="0" err="1">
                <a:solidFill>
                  <a:schemeClr val="bg1">
                    <a:lumMod val="95000"/>
                  </a:schemeClr>
                </a:solidFill>
              </a:rPr>
              <a:t>chunks</a:t>
            </a:r>
            <a:endParaRPr lang="sv-SE" sz="1600" dirty="0">
              <a:solidFill>
                <a:schemeClr val="bg1">
                  <a:lumMod val="95000"/>
                </a:schemeClr>
              </a:solidFill>
            </a:endParaRPr>
          </a:p>
        </p:txBody>
      </p:sp>
      <p:sp>
        <p:nvSpPr>
          <p:cNvPr id="29" name="textruta 28">
            <a:extLst>
              <a:ext uri="{FF2B5EF4-FFF2-40B4-BE49-F238E27FC236}">
                <a16:creationId xmlns:a16="http://schemas.microsoft.com/office/drawing/2014/main" id="{57B89E11-C92F-0833-657C-18887F9FD628}"/>
              </a:ext>
            </a:extLst>
          </p:cNvPr>
          <p:cNvSpPr txBox="1"/>
          <p:nvPr/>
        </p:nvSpPr>
        <p:spPr>
          <a:xfrm>
            <a:off x="7093306" y="2545770"/>
            <a:ext cx="1614113" cy="430887"/>
          </a:xfrm>
          <a:prstGeom prst="rect">
            <a:avLst/>
          </a:prstGeom>
          <a:noFill/>
        </p:spPr>
        <p:txBody>
          <a:bodyPr wrap="square" lIns="0" tIns="0" rIns="0" bIns="0" rtlCol="0">
            <a:spAutoFit/>
          </a:bodyPr>
          <a:lstStyle/>
          <a:p>
            <a:r>
              <a:rPr lang="sv-SE" sz="1400" i="1">
                <a:solidFill>
                  <a:schemeClr val="bg1">
                    <a:lumMod val="95000"/>
                  </a:schemeClr>
                </a:solidFill>
              </a:rPr>
              <a:t>2: Hämtar data</a:t>
            </a:r>
          </a:p>
          <a:p>
            <a:r>
              <a:rPr lang="sv-SE" sz="1400" i="1">
                <a:solidFill>
                  <a:schemeClr val="bg1">
                    <a:lumMod val="95000"/>
                  </a:schemeClr>
                </a:solidFill>
              </a:rPr>
              <a:t>block</a:t>
            </a:r>
          </a:p>
        </p:txBody>
      </p:sp>
      <p:sp>
        <p:nvSpPr>
          <p:cNvPr id="23" name="textruta 22">
            <a:extLst>
              <a:ext uri="{FF2B5EF4-FFF2-40B4-BE49-F238E27FC236}">
                <a16:creationId xmlns:a16="http://schemas.microsoft.com/office/drawing/2014/main" id="{AC76B287-AFEC-AC91-5F4D-D925FB04CE11}"/>
              </a:ext>
            </a:extLst>
          </p:cNvPr>
          <p:cNvSpPr txBox="1"/>
          <p:nvPr/>
        </p:nvSpPr>
        <p:spPr>
          <a:xfrm>
            <a:off x="973426" y="2761213"/>
            <a:ext cx="2385341" cy="615553"/>
          </a:xfrm>
          <a:prstGeom prst="rect">
            <a:avLst/>
          </a:prstGeom>
          <a:noFill/>
        </p:spPr>
        <p:txBody>
          <a:bodyPr wrap="square" lIns="0" tIns="0" rIns="0" bIns="0" rtlCol="0">
            <a:spAutoFit/>
          </a:bodyPr>
          <a:lstStyle/>
          <a:p>
            <a:pPr algn="ctr"/>
            <a:r>
              <a:rPr lang="sv-SE" sz="2000" dirty="0" err="1">
                <a:solidFill>
                  <a:schemeClr val="bg1">
                    <a:lumMod val="95000"/>
                  </a:schemeClr>
                </a:solidFill>
              </a:rPr>
              <a:t>Custom</a:t>
            </a:r>
            <a:endParaRPr lang="sv-SE" sz="2000" dirty="0">
              <a:solidFill>
                <a:schemeClr val="bg1">
                  <a:lumMod val="95000"/>
                </a:schemeClr>
              </a:solidFill>
            </a:endParaRPr>
          </a:p>
          <a:p>
            <a:pPr algn="ctr"/>
            <a:r>
              <a:rPr lang="sv-SE" sz="2000" dirty="0">
                <a:solidFill>
                  <a:schemeClr val="bg1">
                    <a:lumMod val="95000"/>
                  </a:schemeClr>
                </a:solidFill>
              </a:rPr>
              <a:t>GPT</a:t>
            </a:r>
          </a:p>
        </p:txBody>
      </p:sp>
    </p:spTree>
    <p:extLst>
      <p:ext uri="{BB962C8B-B14F-4D97-AF65-F5344CB8AC3E}">
        <p14:creationId xmlns:p14="http://schemas.microsoft.com/office/powerpoint/2010/main" val="2489340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C1EBF-957E-7B43-CE55-90E106E8F7C4}"/>
              </a:ext>
            </a:extLst>
          </p:cNvPr>
          <p:cNvSpPr>
            <a:spLocks noGrp="1"/>
          </p:cNvSpPr>
          <p:nvPr>
            <p:ph type="title"/>
          </p:nvPr>
        </p:nvSpPr>
        <p:spPr/>
        <p:txBody>
          <a:bodyPr/>
          <a:lstStyle/>
          <a:p>
            <a:r>
              <a:rPr lang="sv-SE">
                <a:solidFill>
                  <a:schemeClr val="accent4">
                    <a:lumMod val="60000"/>
                    <a:lumOff val="40000"/>
                  </a:schemeClr>
                </a:solidFill>
              </a:rPr>
              <a:t>3: Full data i molnet</a:t>
            </a:r>
            <a:endParaRPr lang="sv-SE"/>
          </a:p>
        </p:txBody>
      </p:sp>
      <p:sp>
        <p:nvSpPr>
          <p:cNvPr id="5" name="Platshållare för datum 4">
            <a:extLst>
              <a:ext uri="{FF2B5EF4-FFF2-40B4-BE49-F238E27FC236}">
                <a16:creationId xmlns:a16="http://schemas.microsoft.com/office/drawing/2014/main" id="{2AF9EC18-F68A-7AB7-3062-B0D8E2F79352}"/>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10" name="Rektangel: rundade hörn 9">
            <a:extLst>
              <a:ext uri="{FF2B5EF4-FFF2-40B4-BE49-F238E27FC236}">
                <a16:creationId xmlns:a16="http://schemas.microsoft.com/office/drawing/2014/main" id="{453E7BBA-12C5-FF1E-F2FD-89E063D62723}"/>
              </a:ext>
            </a:extLst>
          </p:cNvPr>
          <p:cNvSpPr/>
          <p:nvPr/>
        </p:nvSpPr>
        <p:spPr>
          <a:xfrm>
            <a:off x="4055166" y="1066798"/>
            <a:ext cx="3206337" cy="4108273"/>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00">
              <a:solidFill>
                <a:srgbClr val="00627D"/>
              </a:solidFill>
            </a:endParaRPr>
          </a:p>
        </p:txBody>
      </p:sp>
      <p:sp>
        <p:nvSpPr>
          <p:cNvPr id="11" name="Rektangel: rundade hörn 10">
            <a:extLst>
              <a:ext uri="{FF2B5EF4-FFF2-40B4-BE49-F238E27FC236}">
                <a16:creationId xmlns:a16="http://schemas.microsoft.com/office/drawing/2014/main" id="{0C0FD5AF-C98C-1391-2016-C3D475F99E9B}"/>
              </a:ext>
            </a:extLst>
          </p:cNvPr>
          <p:cNvSpPr/>
          <p:nvPr/>
        </p:nvSpPr>
        <p:spPr>
          <a:xfrm>
            <a:off x="405517" y="1160890"/>
            <a:ext cx="3206337" cy="4108273"/>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00" err="1">
              <a:solidFill>
                <a:schemeClr val="bg1"/>
              </a:solidFill>
            </a:endParaRPr>
          </a:p>
        </p:txBody>
      </p:sp>
      <p:sp>
        <p:nvSpPr>
          <p:cNvPr id="13" name="textruta 12">
            <a:extLst>
              <a:ext uri="{FF2B5EF4-FFF2-40B4-BE49-F238E27FC236}">
                <a16:creationId xmlns:a16="http://schemas.microsoft.com/office/drawing/2014/main" id="{7BA7A3E5-6135-28E5-AB89-F23835FEF85A}"/>
              </a:ext>
            </a:extLst>
          </p:cNvPr>
          <p:cNvSpPr txBox="1"/>
          <p:nvPr/>
        </p:nvSpPr>
        <p:spPr>
          <a:xfrm>
            <a:off x="1427147" y="1380222"/>
            <a:ext cx="2184708" cy="307777"/>
          </a:xfrm>
          <a:prstGeom prst="rect">
            <a:avLst/>
          </a:prstGeom>
          <a:noFill/>
        </p:spPr>
        <p:txBody>
          <a:bodyPr wrap="square" lIns="0" tIns="0" rIns="0" bIns="0" rtlCol="0">
            <a:spAutoFit/>
          </a:bodyPr>
          <a:lstStyle/>
          <a:p>
            <a:r>
              <a:rPr lang="sv-SE" sz="2000">
                <a:solidFill>
                  <a:schemeClr val="bg1">
                    <a:lumMod val="95000"/>
                  </a:schemeClr>
                </a:solidFill>
              </a:rPr>
              <a:t>Fördelar</a:t>
            </a:r>
          </a:p>
        </p:txBody>
      </p:sp>
      <p:sp>
        <p:nvSpPr>
          <p:cNvPr id="14" name="textruta 13">
            <a:extLst>
              <a:ext uri="{FF2B5EF4-FFF2-40B4-BE49-F238E27FC236}">
                <a16:creationId xmlns:a16="http://schemas.microsoft.com/office/drawing/2014/main" id="{203AE8F0-B245-11AB-EDF8-4F3AF43D797E}"/>
              </a:ext>
            </a:extLst>
          </p:cNvPr>
          <p:cNvSpPr txBox="1"/>
          <p:nvPr/>
        </p:nvSpPr>
        <p:spPr>
          <a:xfrm>
            <a:off x="5017273" y="1380222"/>
            <a:ext cx="1614113" cy="307777"/>
          </a:xfrm>
          <a:prstGeom prst="rect">
            <a:avLst/>
          </a:prstGeom>
          <a:noFill/>
        </p:spPr>
        <p:txBody>
          <a:bodyPr wrap="square" lIns="0" tIns="0" rIns="0" bIns="0" rtlCol="0">
            <a:spAutoFit/>
          </a:bodyPr>
          <a:lstStyle/>
          <a:p>
            <a:r>
              <a:rPr lang="sv-SE" sz="2000">
                <a:solidFill>
                  <a:schemeClr val="bg1">
                    <a:lumMod val="95000"/>
                  </a:schemeClr>
                </a:solidFill>
              </a:rPr>
              <a:t>Nackdelar</a:t>
            </a:r>
          </a:p>
        </p:txBody>
      </p:sp>
      <p:sp>
        <p:nvSpPr>
          <p:cNvPr id="15" name="textruta 14">
            <a:extLst>
              <a:ext uri="{FF2B5EF4-FFF2-40B4-BE49-F238E27FC236}">
                <a16:creationId xmlns:a16="http://schemas.microsoft.com/office/drawing/2014/main" id="{C17AC457-F5E3-4CC0-494E-E3E96B0E89C1}"/>
              </a:ext>
            </a:extLst>
          </p:cNvPr>
          <p:cNvSpPr txBox="1"/>
          <p:nvPr/>
        </p:nvSpPr>
        <p:spPr>
          <a:xfrm>
            <a:off x="540689" y="1864601"/>
            <a:ext cx="3071165" cy="424731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1200" dirty="0">
                <a:solidFill>
                  <a:schemeClr val="bg1">
                    <a:lumMod val="95000"/>
                  </a:schemeClr>
                </a:solidFill>
              </a:rPr>
              <a:t>Bättre träffsäkerhet än blind metod </a:t>
            </a:r>
          </a:p>
          <a:p>
            <a:pPr algn="l"/>
            <a:endParaRPr lang="sv-SE" sz="1200" dirty="0">
              <a:solidFill>
                <a:schemeClr val="bg1">
                  <a:lumMod val="95000"/>
                </a:schemeClr>
              </a:solidFill>
            </a:endParaRPr>
          </a:p>
          <a:p>
            <a:pPr marL="342900" indent="-342900">
              <a:buFont typeface="Arial" panose="020B0604020202020204" pitchFamily="34" charset="0"/>
              <a:buChar char="•"/>
            </a:pPr>
            <a:r>
              <a:rPr lang="sv-SE" sz="1200" dirty="0">
                <a:solidFill>
                  <a:schemeClr val="bg1">
                    <a:lumMod val="95000"/>
                  </a:schemeClr>
                </a:solidFill>
              </a:rPr>
              <a:t>Möjliggör iterativa resonemang och följdfrågor  </a:t>
            </a:r>
          </a:p>
          <a:p>
            <a:pPr algn="l"/>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Välanvänd och beprövad metod</a:t>
            </a: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Access till de senaste AI modellerna</a:t>
            </a: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Enkelt att skala upp </a:t>
            </a: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Möjlighet att tillföra tal och bild i input/ output </a:t>
            </a: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algn="l"/>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p:txBody>
      </p:sp>
      <p:sp>
        <p:nvSpPr>
          <p:cNvPr id="25" name="textruta 24">
            <a:extLst>
              <a:ext uri="{FF2B5EF4-FFF2-40B4-BE49-F238E27FC236}">
                <a16:creationId xmlns:a16="http://schemas.microsoft.com/office/drawing/2014/main" id="{E94DF462-1A8C-4061-0DE6-9DE99BA3C4FA}"/>
              </a:ext>
            </a:extLst>
          </p:cNvPr>
          <p:cNvSpPr txBox="1"/>
          <p:nvPr/>
        </p:nvSpPr>
        <p:spPr>
          <a:xfrm>
            <a:off x="4306212" y="1864601"/>
            <a:ext cx="2856588" cy="387798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1200" dirty="0">
                <a:solidFill>
                  <a:schemeClr val="bg1">
                    <a:lumMod val="95000"/>
                  </a:schemeClr>
                </a:solidFill>
              </a:rPr>
              <a:t>Känslig data skulle lagras utanför kommunen/ Sverige/ Europa?</a:t>
            </a:r>
          </a:p>
          <a:p>
            <a:pPr algn="l"/>
            <a:endParaRPr lang="sv-SE" sz="1200" dirty="0">
              <a:solidFill>
                <a:schemeClr val="bg1">
                  <a:lumMod val="95000"/>
                </a:schemeClr>
              </a:solidFill>
            </a:endParaRPr>
          </a:p>
          <a:p>
            <a:pPr marL="342900" indent="-342900">
              <a:buFont typeface="Arial" panose="020B0604020202020204" pitchFamily="34" charset="0"/>
              <a:buChar char="•"/>
            </a:pPr>
            <a:r>
              <a:rPr lang="sv-SE" sz="1200" dirty="0">
                <a:solidFill>
                  <a:schemeClr val="bg1">
                    <a:lumMod val="95000"/>
                  </a:schemeClr>
                </a:solidFill>
              </a:rPr>
              <a:t>Svårare att logga allt som sker</a:t>
            </a:r>
          </a:p>
          <a:p>
            <a:pPr algn="l"/>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All data och trafik kommer loggas av tredje part</a:t>
            </a:r>
          </a:p>
          <a:p>
            <a:pPr algn="l"/>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Ingen kontroll vid driftstopp, dataintrång </a:t>
            </a: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r>
              <a:rPr lang="sv-SE" sz="1200" dirty="0">
                <a:solidFill>
                  <a:schemeClr val="bg1">
                    <a:lumMod val="95000"/>
                  </a:schemeClr>
                </a:solidFill>
              </a:rPr>
              <a:t>Osäkerhet kring vad tjänste- leverantören tränar på</a:t>
            </a: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algn="l"/>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a:p>
            <a:pPr marL="342900" indent="-342900" algn="l">
              <a:buFont typeface="Arial" panose="020B0604020202020204" pitchFamily="34" charset="0"/>
              <a:buChar char="•"/>
            </a:pPr>
            <a:endParaRPr lang="sv-SE" sz="1200" dirty="0">
              <a:solidFill>
                <a:schemeClr val="bg1">
                  <a:lumMod val="95000"/>
                </a:schemeClr>
              </a:solidFill>
            </a:endParaRPr>
          </a:p>
        </p:txBody>
      </p:sp>
    </p:spTree>
    <p:extLst>
      <p:ext uri="{BB962C8B-B14F-4D97-AF65-F5344CB8AC3E}">
        <p14:creationId xmlns:p14="http://schemas.microsoft.com/office/powerpoint/2010/main" val="3166661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Lst>
  </p:timing>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Rumslig analys med AI</a:t>
            </a:r>
          </a:p>
        </p:txBody>
      </p:sp>
      <p:sp>
        <p:nvSpPr>
          <p:cNvPr id="3" name="Platshållare för text 2"/>
          <p:cNvSpPr>
            <a:spLocks noGrp="1"/>
          </p:cNvSpPr>
          <p:nvPr>
            <p:ph type="body" idx="1"/>
          </p:nvPr>
        </p:nvSpPr>
        <p:spPr/>
        <p:txBody>
          <a:bodyPr/>
          <a:lstStyle/>
          <a:p>
            <a:r>
              <a:rPr lang="sv-SE"/>
              <a:t>Från behov till konkret lösning</a:t>
            </a:r>
          </a:p>
        </p:txBody>
      </p:sp>
      <p:sp>
        <p:nvSpPr>
          <p:cNvPr id="4" name="Platshållare för datum 3"/>
          <p:cNvSpPr>
            <a:spLocks noGrp="1"/>
          </p:cNvSpPr>
          <p:nvPr>
            <p:ph type="dt" sz="half" idx="10"/>
          </p:nvPr>
        </p:nvSpPr>
        <p:spPr/>
        <p:txBody>
          <a:bodyPr/>
          <a:lstStyle/>
          <a:p>
            <a:fld id="{A8AD907B-614F-4843-8BD2-5AC9B3067357}" type="datetime1">
              <a:rPr lang="sv-SE" smtClean="0"/>
              <a:t>2025-11-20</a:t>
            </a:fld>
            <a:endParaRPr lang="sv-S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9DC6-114E-4402-4A36-31E52FD9251A}"/>
            </a:ext>
          </a:extLst>
        </p:cNvPr>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A368BE7B-D4F3-D2F0-01AB-B9C19464BDAC}"/>
              </a:ext>
            </a:extLst>
          </p:cNvPr>
          <p:cNvSpPr/>
          <p:nvPr/>
        </p:nvSpPr>
        <p:spPr>
          <a:xfrm>
            <a:off x="405517" y="2257425"/>
            <a:ext cx="3206337" cy="27095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t>Metoden vi valde att gå vidare med i projektet</a:t>
            </a:r>
            <a:endParaRPr lang="sv-SE" sz="2000" b="1">
              <a:solidFill>
                <a:schemeClr val="bg1"/>
              </a:solidFill>
            </a:endParaRPr>
          </a:p>
        </p:txBody>
      </p:sp>
      <p:sp>
        <p:nvSpPr>
          <p:cNvPr id="2" name="Rubrik 1">
            <a:extLst>
              <a:ext uri="{FF2B5EF4-FFF2-40B4-BE49-F238E27FC236}">
                <a16:creationId xmlns:a16="http://schemas.microsoft.com/office/drawing/2014/main" id="{097A9DD8-3F74-9CB8-657B-86C0438D697E}"/>
              </a:ext>
            </a:extLst>
          </p:cNvPr>
          <p:cNvSpPr>
            <a:spLocks noGrp="1"/>
          </p:cNvSpPr>
          <p:nvPr>
            <p:ph type="title"/>
          </p:nvPr>
        </p:nvSpPr>
        <p:spPr/>
        <p:txBody>
          <a:bodyPr/>
          <a:lstStyle/>
          <a:p>
            <a:r>
              <a:rPr lang="sv-SE"/>
              <a:t>3 möjliga a metoder</a:t>
            </a:r>
          </a:p>
        </p:txBody>
      </p:sp>
      <p:sp>
        <p:nvSpPr>
          <p:cNvPr id="5" name="Platshållare för datum 4">
            <a:extLst>
              <a:ext uri="{FF2B5EF4-FFF2-40B4-BE49-F238E27FC236}">
                <a16:creationId xmlns:a16="http://schemas.microsoft.com/office/drawing/2014/main" id="{A2AFB339-8EF1-E93C-F0F6-5D33B3292FFA}"/>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9" name="Rektangel: rundade hörn 8">
            <a:extLst>
              <a:ext uri="{FF2B5EF4-FFF2-40B4-BE49-F238E27FC236}">
                <a16:creationId xmlns:a16="http://schemas.microsoft.com/office/drawing/2014/main" id="{71B722FC-9C68-A2A7-B296-038EAD5CE8B2}"/>
              </a:ext>
            </a:extLst>
          </p:cNvPr>
          <p:cNvSpPr/>
          <p:nvPr/>
        </p:nvSpPr>
        <p:spPr>
          <a:xfrm>
            <a:off x="4055166" y="1066798"/>
            <a:ext cx="3206337" cy="99896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a:solidFill>
                  <a:schemeClr val="bg1">
                    <a:lumMod val="95000"/>
                  </a:schemeClr>
                </a:solidFill>
              </a:rPr>
              <a:t>2: Lokal LLM</a:t>
            </a:r>
          </a:p>
        </p:txBody>
      </p:sp>
      <p:sp>
        <p:nvSpPr>
          <p:cNvPr id="10" name="Rektangel: rundade hörn 9">
            <a:extLst>
              <a:ext uri="{FF2B5EF4-FFF2-40B4-BE49-F238E27FC236}">
                <a16:creationId xmlns:a16="http://schemas.microsoft.com/office/drawing/2014/main" id="{D9B03621-5B82-C34C-7FC7-73584584C489}"/>
              </a:ext>
            </a:extLst>
          </p:cNvPr>
          <p:cNvSpPr/>
          <p:nvPr/>
        </p:nvSpPr>
        <p:spPr>
          <a:xfrm>
            <a:off x="405517" y="1160890"/>
            <a:ext cx="3206337" cy="904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bg1"/>
                </a:solidFill>
              </a:rPr>
              <a:t>1: </a:t>
            </a:r>
            <a:r>
              <a:rPr lang="sv-SE" sz="2000" b="1" dirty="0" err="1">
                <a:solidFill>
                  <a:schemeClr val="bg1"/>
                </a:solidFill>
              </a:rPr>
              <a:t>Tool</a:t>
            </a:r>
            <a:r>
              <a:rPr lang="sv-SE" sz="2000" b="1" dirty="0">
                <a:solidFill>
                  <a:schemeClr val="bg1"/>
                </a:solidFill>
              </a:rPr>
              <a:t> Calling</a:t>
            </a:r>
          </a:p>
        </p:txBody>
      </p:sp>
      <p:sp>
        <p:nvSpPr>
          <p:cNvPr id="11" name="Rektangel: rundade hörn 10">
            <a:extLst>
              <a:ext uri="{FF2B5EF4-FFF2-40B4-BE49-F238E27FC236}">
                <a16:creationId xmlns:a16="http://schemas.microsoft.com/office/drawing/2014/main" id="{D64B0DD6-EECD-2DC9-3664-9435C1E36D00}"/>
              </a:ext>
            </a:extLst>
          </p:cNvPr>
          <p:cNvSpPr/>
          <p:nvPr/>
        </p:nvSpPr>
        <p:spPr>
          <a:xfrm>
            <a:off x="7704814" y="1066798"/>
            <a:ext cx="3206337" cy="99896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b="1" dirty="0"/>
              <a:t>3: Full data i molnet </a:t>
            </a:r>
          </a:p>
        </p:txBody>
      </p:sp>
      <p:sp>
        <p:nvSpPr>
          <p:cNvPr id="4" name="Rektangel: rundade hörn 3">
            <a:extLst>
              <a:ext uri="{FF2B5EF4-FFF2-40B4-BE49-F238E27FC236}">
                <a16:creationId xmlns:a16="http://schemas.microsoft.com/office/drawing/2014/main" id="{DF3DB3D2-4231-36C6-B091-16FB9B05430C}"/>
              </a:ext>
            </a:extLst>
          </p:cNvPr>
          <p:cNvSpPr/>
          <p:nvPr/>
        </p:nvSpPr>
        <p:spPr>
          <a:xfrm>
            <a:off x="4055166" y="2257425"/>
            <a:ext cx="3206337" cy="270959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a:t>Metoden vi gärna velat utforska men ej kunde säkra hårdvara till</a:t>
            </a:r>
            <a:endParaRPr lang="sv-SE" sz="2000">
              <a:effectLst/>
            </a:endParaRPr>
          </a:p>
        </p:txBody>
      </p:sp>
      <p:sp>
        <p:nvSpPr>
          <p:cNvPr id="6" name="Rektangel: rundade hörn 5">
            <a:extLst>
              <a:ext uri="{FF2B5EF4-FFF2-40B4-BE49-F238E27FC236}">
                <a16:creationId xmlns:a16="http://schemas.microsoft.com/office/drawing/2014/main" id="{2AF4C451-3DDC-EE48-5091-23B825BC7EBA}"/>
              </a:ext>
            </a:extLst>
          </p:cNvPr>
          <p:cNvSpPr/>
          <p:nvPr/>
        </p:nvSpPr>
        <p:spPr>
          <a:xfrm>
            <a:off x="7704814" y="2318646"/>
            <a:ext cx="3206337" cy="257720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a:t>En lösning som ej lämpar sig för känslig data</a:t>
            </a:r>
            <a:endParaRPr lang="sv-SE" sz="2000">
              <a:effectLst/>
            </a:endParaRPr>
          </a:p>
        </p:txBody>
      </p:sp>
    </p:spTree>
    <p:extLst>
      <p:ext uri="{BB962C8B-B14F-4D97-AF65-F5344CB8AC3E}">
        <p14:creationId xmlns:p14="http://schemas.microsoft.com/office/powerpoint/2010/main" val="2494781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01213-4A23-1DAA-2D25-5D21DB354BFD}"/>
            </a:ext>
          </a:extLst>
        </p:cNvPr>
        <p:cNvGrpSpPr/>
        <p:nvPr/>
      </p:nvGrpSpPr>
      <p:grpSpPr>
        <a:xfrm>
          <a:off x="0" y="0"/>
          <a:ext cx="0" cy="0"/>
          <a:chOff x="0" y="0"/>
          <a:chExt cx="0" cy="0"/>
        </a:xfrm>
      </p:grpSpPr>
      <p:sp>
        <p:nvSpPr>
          <p:cNvPr id="12" name="Rektangel: rundade hörn 11">
            <a:extLst>
              <a:ext uri="{FF2B5EF4-FFF2-40B4-BE49-F238E27FC236}">
                <a16:creationId xmlns:a16="http://schemas.microsoft.com/office/drawing/2014/main" id="{398527E5-D6CC-6719-4EA1-8B8079999163}"/>
              </a:ext>
            </a:extLst>
          </p:cNvPr>
          <p:cNvSpPr/>
          <p:nvPr/>
        </p:nvSpPr>
        <p:spPr>
          <a:xfrm>
            <a:off x="672894" y="2318644"/>
            <a:ext cx="3206337" cy="2709590"/>
          </a:xfrm>
          <a:prstGeom prst="roundRect">
            <a:avLst/>
          </a:prstGeom>
          <a:solidFill>
            <a:schemeClr val="bg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a:t>Metoden vi gärna velat utforska men ej kunde säkra hårdvara till</a:t>
            </a:r>
            <a:endParaRPr lang="sv-SE" sz="2000">
              <a:effectLst/>
            </a:endParaRPr>
          </a:p>
        </p:txBody>
      </p:sp>
      <p:sp>
        <p:nvSpPr>
          <p:cNvPr id="8" name="Rektangel: rundade hörn 7">
            <a:extLst>
              <a:ext uri="{FF2B5EF4-FFF2-40B4-BE49-F238E27FC236}">
                <a16:creationId xmlns:a16="http://schemas.microsoft.com/office/drawing/2014/main" id="{8863A46F-6BF3-C0A3-0046-BC0B8541CAFA}"/>
              </a:ext>
            </a:extLst>
          </p:cNvPr>
          <p:cNvSpPr/>
          <p:nvPr/>
        </p:nvSpPr>
        <p:spPr>
          <a:xfrm>
            <a:off x="7704814" y="2318646"/>
            <a:ext cx="3206337" cy="2577204"/>
          </a:xfrm>
          <a:prstGeom prst="roundRect">
            <a:avLst/>
          </a:prstGeom>
          <a:solidFill>
            <a:schemeClr val="bg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a:t>En lösning som ej lämpar sig för känslig data</a:t>
            </a:r>
            <a:endParaRPr lang="sv-SE" sz="2000">
              <a:effectLst/>
            </a:endParaRPr>
          </a:p>
        </p:txBody>
      </p:sp>
      <p:sp>
        <p:nvSpPr>
          <p:cNvPr id="3" name="Rektangel: rundade hörn 2">
            <a:extLst>
              <a:ext uri="{FF2B5EF4-FFF2-40B4-BE49-F238E27FC236}">
                <a16:creationId xmlns:a16="http://schemas.microsoft.com/office/drawing/2014/main" id="{1366016B-72AD-8210-56E0-FB1A0AEF9720}"/>
              </a:ext>
            </a:extLst>
          </p:cNvPr>
          <p:cNvSpPr/>
          <p:nvPr/>
        </p:nvSpPr>
        <p:spPr>
          <a:xfrm>
            <a:off x="3552825" y="2318645"/>
            <a:ext cx="4419598" cy="31868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a:t>Metoden vi valde att gå vidare med i projektet</a:t>
            </a:r>
            <a:endParaRPr lang="sv-SE" sz="2400" b="1">
              <a:solidFill>
                <a:schemeClr val="bg1"/>
              </a:solidFill>
            </a:endParaRPr>
          </a:p>
        </p:txBody>
      </p:sp>
      <p:sp>
        <p:nvSpPr>
          <p:cNvPr id="2" name="Rubrik 1">
            <a:extLst>
              <a:ext uri="{FF2B5EF4-FFF2-40B4-BE49-F238E27FC236}">
                <a16:creationId xmlns:a16="http://schemas.microsoft.com/office/drawing/2014/main" id="{94206E97-03C9-4189-7CDA-C6CDE43F52AD}"/>
              </a:ext>
            </a:extLst>
          </p:cNvPr>
          <p:cNvSpPr>
            <a:spLocks noGrp="1"/>
          </p:cNvSpPr>
          <p:nvPr>
            <p:ph type="title"/>
          </p:nvPr>
        </p:nvSpPr>
        <p:spPr/>
        <p:txBody>
          <a:bodyPr/>
          <a:lstStyle/>
          <a:p>
            <a:r>
              <a:rPr lang="sv-SE"/>
              <a:t>3 möjliga a metoder</a:t>
            </a:r>
          </a:p>
        </p:txBody>
      </p:sp>
      <p:sp>
        <p:nvSpPr>
          <p:cNvPr id="5" name="Platshållare för datum 4">
            <a:extLst>
              <a:ext uri="{FF2B5EF4-FFF2-40B4-BE49-F238E27FC236}">
                <a16:creationId xmlns:a16="http://schemas.microsoft.com/office/drawing/2014/main" id="{3982DA1D-8DC6-AB89-F1CB-10995BA51E4E}"/>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9" name="Rektangel: rundade hörn 8">
            <a:extLst>
              <a:ext uri="{FF2B5EF4-FFF2-40B4-BE49-F238E27FC236}">
                <a16:creationId xmlns:a16="http://schemas.microsoft.com/office/drawing/2014/main" id="{A474B4BD-58A7-2523-415C-E81EE3B4FF6E}"/>
              </a:ext>
            </a:extLst>
          </p:cNvPr>
          <p:cNvSpPr/>
          <p:nvPr/>
        </p:nvSpPr>
        <p:spPr>
          <a:xfrm>
            <a:off x="611188" y="1066216"/>
            <a:ext cx="3206337" cy="998967"/>
          </a:xfrm>
          <a:prstGeom prst="roundRect">
            <a:avLst/>
          </a:prstGeom>
          <a:solidFill>
            <a:schemeClr val="bg1">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000" b="1">
                <a:solidFill>
                  <a:schemeClr val="bg1">
                    <a:lumMod val="95000"/>
                  </a:schemeClr>
                </a:solidFill>
              </a:rPr>
              <a:t>2: Lokal LLM</a:t>
            </a:r>
          </a:p>
        </p:txBody>
      </p:sp>
      <p:sp>
        <p:nvSpPr>
          <p:cNvPr id="11" name="Rektangel: rundade hörn 10">
            <a:extLst>
              <a:ext uri="{FF2B5EF4-FFF2-40B4-BE49-F238E27FC236}">
                <a16:creationId xmlns:a16="http://schemas.microsoft.com/office/drawing/2014/main" id="{0E4CCFF8-3922-676B-2A61-EC2F3189C41D}"/>
              </a:ext>
            </a:extLst>
          </p:cNvPr>
          <p:cNvSpPr/>
          <p:nvPr/>
        </p:nvSpPr>
        <p:spPr>
          <a:xfrm>
            <a:off x="7704814" y="1066798"/>
            <a:ext cx="3206337" cy="998967"/>
          </a:xfrm>
          <a:prstGeom prst="roundRect">
            <a:avLst/>
          </a:prstGeom>
          <a:solidFill>
            <a:schemeClr val="bg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000" b="1"/>
              <a:t>3: Full data i molnet </a:t>
            </a:r>
          </a:p>
        </p:txBody>
      </p:sp>
      <p:sp>
        <p:nvSpPr>
          <p:cNvPr id="10" name="Rektangel: rundade hörn 9">
            <a:extLst>
              <a:ext uri="{FF2B5EF4-FFF2-40B4-BE49-F238E27FC236}">
                <a16:creationId xmlns:a16="http://schemas.microsoft.com/office/drawing/2014/main" id="{3DB2A7E0-0D31-3480-6D3F-582646CF2A69}"/>
              </a:ext>
            </a:extLst>
          </p:cNvPr>
          <p:cNvSpPr/>
          <p:nvPr/>
        </p:nvSpPr>
        <p:spPr>
          <a:xfrm>
            <a:off x="3552825" y="819150"/>
            <a:ext cx="4419599" cy="1409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solidFill>
                  <a:schemeClr val="bg1"/>
                </a:solidFill>
              </a:rPr>
              <a:t>1</a:t>
            </a:r>
            <a:r>
              <a:rPr lang="sv-SE" sz="2000" b="1" dirty="0">
                <a:solidFill>
                  <a:schemeClr val="bg1"/>
                </a:solidFill>
              </a:rPr>
              <a:t>: </a:t>
            </a:r>
            <a:r>
              <a:rPr lang="sv-SE" sz="2000" b="1" dirty="0" err="1">
                <a:solidFill>
                  <a:schemeClr val="bg1"/>
                </a:solidFill>
              </a:rPr>
              <a:t>Tool</a:t>
            </a:r>
            <a:r>
              <a:rPr lang="sv-SE" sz="2000" b="1" dirty="0">
                <a:solidFill>
                  <a:schemeClr val="bg1"/>
                </a:solidFill>
              </a:rPr>
              <a:t> Calling</a:t>
            </a:r>
          </a:p>
          <a:p>
            <a:pPr algn="ctr"/>
            <a:endParaRPr lang="sv-SE" sz="2000" b="1" dirty="0">
              <a:solidFill>
                <a:schemeClr val="bg1"/>
              </a:solidFill>
            </a:endParaRPr>
          </a:p>
        </p:txBody>
      </p:sp>
    </p:spTree>
    <p:extLst>
      <p:ext uri="{BB962C8B-B14F-4D97-AF65-F5344CB8AC3E}">
        <p14:creationId xmlns:p14="http://schemas.microsoft.com/office/powerpoint/2010/main" val="241376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9372B-3FAF-E455-CCED-9499DDA50D26}"/>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BD01F017-B239-4C98-46A2-5DC34B088D8A}"/>
              </a:ext>
            </a:extLst>
          </p:cNvPr>
          <p:cNvSpPr>
            <a:spLocks noGrp="1"/>
          </p:cNvSpPr>
          <p:nvPr>
            <p:ph type="title"/>
          </p:nvPr>
        </p:nvSpPr>
        <p:spPr/>
        <p:txBody>
          <a:bodyPr/>
          <a:lstStyle/>
          <a:p>
            <a:r>
              <a:rPr lang="sv-SE" err="1"/>
              <a:t>Tool</a:t>
            </a:r>
            <a:r>
              <a:rPr lang="sv-SE"/>
              <a:t> </a:t>
            </a:r>
            <a:r>
              <a:rPr lang="sv-SE" err="1"/>
              <a:t>calling</a:t>
            </a:r>
            <a:r>
              <a:rPr lang="sv-SE"/>
              <a:t> fas 1</a:t>
            </a:r>
          </a:p>
        </p:txBody>
      </p:sp>
      <p:sp>
        <p:nvSpPr>
          <p:cNvPr id="7" name="Platshållare för text 6">
            <a:extLst>
              <a:ext uri="{FF2B5EF4-FFF2-40B4-BE49-F238E27FC236}">
                <a16:creationId xmlns:a16="http://schemas.microsoft.com/office/drawing/2014/main" id="{38E92162-2649-07C3-364B-E73538F82813}"/>
              </a:ext>
            </a:extLst>
          </p:cNvPr>
          <p:cNvSpPr>
            <a:spLocks noGrp="1"/>
          </p:cNvSpPr>
          <p:nvPr>
            <p:ph type="body" idx="1"/>
          </p:nvPr>
        </p:nvSpPr>
        <p:spPr/>
        <p:txBody>
          <a:bodyPr/>
          <a:lstStyle/>
          <a:p>
            <a:r>
              <a:rPr lang="sv-SE"/>
              <a:t>Första enkla tester</a:t>
            </a:r>
          </a:p>
        </p:txBody>
      </p:sp>
      <p:sp>
        <p:nvSpPr>
          <p:cNvPr id="5" name="Platshållare för datum 4">
            <a:extLst>
              <a:ext uri="{FF2B5EF4-FFF2-40B4-BE49-F238E27FC236}">
                <a16:creationId xmlns:a16="http://schemas.microsoft.com/office/drawing/2014/main" id="{2122AC36-CEE1-75AE-64AF-52C016E286FC}"/>
              </a:ext>
            </a:extLst>
          </p:cNvPr>
          <p:cNvSpPr>
            <a:spLocks noGrp="1"/>
          </p:cNvSpPr>
          <p:nvPr>
            <p:ph type="dt" sz="half" idx="10"/>
          </p:nvPr>
        </p:nvSpPr>
        <p:spPr/>
        <p:txBody>
          <a:bodyPr/>
          <a:lstStyle/>
          <a:p>
            <a:fld id="{556A8EF5-9093-470B-9F05-0BD732900D2B}" type="datetime1">
              <a:rPr lang="sv-SE" smtClean="0"/>
              <a:t>2025-11-20</a:t>
            </a:fld>
            <a:endParaRPr lang="sv-SE"/>
          </a:p>
        </p:txBody>
      </p:sp>
    </p:spTree>
    <p:extLst>
      <p:ext uri="{BB962C8B-B14F-4D97-AF65-F5344CB8AC3E}">
        <p14:creationId xmlns:p14="http://schemas.microsoft.com/office/powerpoint/2010/main" val="1569565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720EA-E268-95B3-9A58-958B1795E22E}"/>
              </a:ext>
            </a:extLst>
          </p:cNvPr>
          <p:cNvSpPr>
            <a:spLocks noGrp="1"/>
          </p:cNvSpPr>
          <p:nvPr>
            <p:ph type="title"/>
          </p:nvPr>
        </p:nvSpPr>
        <p:spPr/>
        <p:txBody>
          <a:bodyPr/>
          <a:lstStyle/>
          <a:p>
            <a:r>
              <a:rPr lang="sv-SE"/>
              <a:t>Det som behövdes för att testa några första frågor</a:t>
            </a:r>
          </a:p>
        </p:txBody>
      </p:sp>
      <p:sp>
        <p:nvSpPr>
          <p:cNvPr id="3" name="Platshållare för innehåll 2">
            <a:extLst>
              <a:ext uri="{FF2B5EF4-FFF2-40B4-BE49-F238E27FC236}">
                <a16:creationId xmlns:a16="http://schemas.microsoft.com/office/drawing/2014/main" id="{A46B7B49-BB65-078E-242A-743876C78338}"/>
              </a:ext>
            </a:extLst>
          </p:cNvPr>
          <p:cNvSpPr>
            <a:spLocks noGrp="1"/>
          </p:cNvSpPr>
          <p:nvPr>
            <p:ph sz="half" idx="1"/>
          </p:nvPr>
        </p:nvSpPr>
        <p:spPr>
          <a:xfrm>
            <a:off x="611189" y="1479550"/>
            <a:ext cx="5322812" cy="4098289"/>
          </a:xfrm>
        </p:spPr>
        <p:txBody>
          <a:bodyPr/>
          <a:lstStyle/>
          <a:p>
            <a:r>
              <a:rPr lang="sv-SE" sz="1800"/>
              <a:t>Ett konto på </a:t>
            </a:r>
            <a:r>
              <a:rPr lang="sv-SE" sz="1800" err="1"/>
              <a:t>ChatGPT</a:t>
            </a:r>
            <a:r>
              <a:rPr lang="sv-SE" sz="1800"/>
              <a:t> (privat)</a:t>
            </a:r>
          </a:p>
          <a:p>
            <a:r>
              <a:rPr lang="sv-SE" sz="1800"/>
              <a:t>En </a:t>
            </a:r>
            <a:r>
              <a:rPr lang="sv-SE" sz="1800" err="1"/>
              <a:t>Custom</a:t>
            </a:r>
            <a:r>
              <a:rPr lang="sv-SE" sz="1800"/>
              <a:t> GPT</a:t>
            </a:r>
          </a:p>
          <a:p>
            <a:r>
              <a:rPr lang="sv-SE" sz="1800"/>
              <a:t>Ett urval av tabeller som är okänslig för spridning</a:t>
            </a:r>
          </a:p>
          <a:p>
            <a:pPr lvl="1"/>
            <a:r>
              <a:rPr lang="sv-SE" sz="1600"/>
              <a:t>kategorisering/tema på tabellerna </a:t>
            </a:r>
          </a:p>
          <a:p>
            <a:pPr lvl="1"/>
            <a:r>
              <a:rPr lang="sv-SE" sz="1600"/>
              <a:t>En förteckning över tabeller och tematisering sparades i en fil (JSON) och laddades upp i </a:t>
            </a:r>
            <a:r>
              <a:rPr lang="sv-SE" sz="1600" err="1"/>
              <a:t>Custom</a:t>
            </a:r>
            <a:r>
              <a:rPr lang="sv-SE" sz="1600"/>
              <a:t> </a:t>
            </a:r>
            <a:r>
              <a:rPr lang="sv-SE" sz="1600" err="1"/>
              <a:t>GPT:n</a:t>
            </a:r>
            <a:r>
              <a:rPr lang="sv-SE" sz="1600"/>
              <a:t> (detta blir metadatafilen) (</a:t>
            </a:r>
          </a:p>
          <a:p>
            <a:r>
              <a:rPr lang="sv-SE" sz="1800"/>
              <a:t>Instruktioner till </a:t>
            </a:r>
            <a:r>
              <a:rPr lang="sv-SE" sz="1800" err="1"/>
              <a:t>Custom</a:t>
            </a:r>
            <a:r>
              <a:rPr lang="sv-SE" sz="1800"/>
              <a:t> </a:t>
            </a:r>
            <a:r>
              <a:rPr lang="sv-SE" sz="1800" err="1"/>
              <a:t>GPT:n</a:t>
            </a:r>
            <a:r>
              <a:rPr lang="sv-SE" sz="1800"/>
              <a:t> att vara en expert på GIS-analys och PostGIS, och att den skulle svara endast med </a:t>
            </a:r>
            <a:r>
              <a:rPr lang="sv-SE" sz="1800" u="sng"/>
              <a:t>SQL kod som vi själva exekverade </a:t>
            </a:r>
            <a:r>
              <a:rPr lang="sv-SE" sz="1800"/>
              <a:t>mot urvalet av tabeller som var uppladdat. </a:t>
            </a:r>
          </a:p>
          <a:p>
            <a:endParaRPr lang="sv-SE" sz="1800"/>
          </a:p>
        </p:txBody>
      </p:sp>
      <p:sp>
        <p:nvSpPr>
          <p:cNvPr id="5" name="Platshållare för datum 4">
            <a:extLst>
              <a:ext uri="{FF2B5EF4-FFF2-40B4-BE49-F238E27FC236}">
                <a16:creationId xmlns:a16="http://schemas.microsoft.com/office/drawing/2014/main" id="{49B87D76-4231-71AA-C636-0EEA54C20C12}"/>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12" name="Platshållare för innehåll 11" descr="En bild som visar Grafik, Teckensnitt, Karmin, triangel&#10;&#10;AI-genererat innehåll kan vara felaktigt.">
            <a:extLst>
              <a:ext uri="{FF2B5EF4-FFF2-40B4-BE49-F238E27FC236}">
                <a16:creationId xmlns:a16="http://schemas.microsoft.com/office/drawing/2014/main" id="{747B76C0-6494-377C-7327-AB6A39C47B52}"/>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7925" y="1561400"/>
            <a:ext cx="5329238" cy="3763774"/>
          </a:xfrm>
        </p:spPr>
      </p:pic>
    </p:spTree>
    <p:extLst>
      <p:ext uri="{BB962C8B-B14F-4D97-AF65-F5344CB8AC3E}">
        <p14:creationId xmlns:p14="http://schemas.microsoft.com/office/powerpoint/2010/main" val="258672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F3C11A0-877D-F4BA-7FCF-2B28884871E7}"/>
              </a:ext>
            </a:extLst>
          </p:cNvPr>
          <p:cNvSpPr>
            <a:spLocks noGrp="1"/>
          </p:cNvSpPr>
          <p:nvPr>
            <p:ph type="title"/>
          </p:nvPr>
        </p:nvSpPr>
        <p:spPr>
          <a:xfrm>
            <a:off x="611188" y="389092"/>
            <a:ext cx="7275512" cy="904875"/>
          </a:xfrm>
        </p:spPr>
        <p:txBody>
          <a:bodyPr/>
          <a:lstStyle/>
          <a:p>
            <a:r>
              <a:rPr lang="en-US" err="1"/>
              <a:t>Känslan</a:t>
            </a:r>
            <a:r>
              <a:rPr lang="en-US"/>
              <a:t> </a:t>
            </a:r>
            <a:r>
              <a:rPr lang="en-US" err="1"/>
              <a:t>efter</a:t>
            </a:r>
            <a:r>
              <a:rPr lang="en-US"/>
              <a:t> </a:t>
            </a:r>
            <a:r>
              <a:rPr lang="en-US" err="1"/>
              <a:t>första</a:t>
            </a:r>
            <a:r>
              <a:rPr lang="en-US"/>
              <a:t> </a:t>
            </a:r>
            <a:r>
              <a:rPr lang="en-US" err="1"/>
              <a:t>testerna</a:t>
            </a:r>
          </a:p>
        </p:txBody>
      </p:sp>
      <p:pic>
        <p:nvPicPr>
          <p:cNvPr id="8" name="Bildobjekt 7">
            <a:extLst>
              <a:ext uri="{FF2B5EF4-FFF2-40B4-BE49-F238E27FC236}">
                <a16:creationId xmlns:a16="http://schemas.microsoft.com/office/drawing/2014/main" id="{4E93D110-F3D6-8802-370D-B115448B6C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371581" y="1851810"/>
            <a:ext cx="5754725" cy="3183082"/>
          </a:xfrm>
          <a:prstGeom prst="rect">
            <a:avLst/>
          </a:prstGeom>
          <a:noFill/>
        </p:spPr>
      </p:pic>
      <p:sp>
        <p:nvSpPr>
          <p:cNvPr id="5" name="Platshållare för datum 4">
            <a:extLst>
              <a:ext uri="{FF2B5EF4-FFF2-40B4-BE49-F238E27FC236}">
                <a16:creationId xmlns:a16="http://schemas.microsoft.com/office/drawing/2014/main" id="{ACDB7462-0A56-F341-16DB-CD507DFF2B95}"/>
              </a:ext>
            </a:extLst>
          </p:cNvPr>
          <p:cNvSpPr>
            <a:spLocks noGrp="1"/>
          </p:cNvSpPr>
          <p:nvPr>
            <p:ph type="dt" sz="half" idx="10"/>
          </p:nvPr>
        </p:nvSpPr>
        <p:spPr>
          <a:xfrm>
            <a:off x="9906000" y="6113059"/>
            <a:ext cx="931863" cy="180000"/>
          </a:xfrm>
        </p:spPr>
        <p:txBody>
          <a:bodyPr anchor="t">
            <a:normAutofit/>
          </a:bodyPr>
          <a:lstStyle/>
          <a:p>
            <a:pPr>
              <a:spcAft>
                <a:spcPts val="600"/>
              </a:spcAft>
            </a:pPr>
            <a:fld id="{556A8EF5-9093-470B-9F05-0BD732900D2B}" type="datetime1">
              <a:rPr lang="sv-SE" smtClean="0"/>
              <a:pPr>
                <a:spcAft>
                  <a:spcPts val="600"/>
                </a:spcAft>
              </a:pPr>
              <a:t>2025-11-20</a:t>
            </a:fld>
            <a:endParaRPr lang="sv-SE"/>
          </a:p>
        </p:txBody>
      </p:sp>
    </p:spTree>
    <p:extLst>
      <p:ext uri="{BB962C8B-B14F-4D97-AF65-F5344CB8AC3E}">
        <p14:creationId xmlns:p14="http://schemas.microsoft.com/office/powerpoint/2010/main" val="3911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8C54E4-9CD4-9A13-B911-3DA2A9AFAA06}"/>
              </a:ext>
            </a:extLst>
          </p:cNvPr>
          <p:cNvSpPr>
            <a:spLocks noGrp="1"/>
          </p:cNvSpPr>
          <p:nvPr>
            <p:ph type="title"/>
          </p:nvPr>
        </p:nvSpPr>
        <p:spPr/>
        <p:txBody>
          <a:bodyPr/>
          <a:lstStyle/>
          <a:p>
            <a:r>
              <a:rPr lang="sv-SE" err="1"/>
              <a:t>Custom</a:t>
            </a:r>
            <a:r>
              <a:rPr lang="sv-SE"/>
              <a:t> GPT</a:t>
            </a:r>
          </a:p>
        </p:txBody>
      </p:sp>
      <p:sp>
        <p:nvSpPr>
          <p:cNvPr id="3" name="Platshållare för innehåll 2">
            <a:extLst>
              <a:ext uri="{FF2B5EF4-FFF2-40B4-BE49-F238E27FC236}">
                <a16:creationId xmlns:a16="http://schemas.microsoft.com/office/drawing/2014/main" id="{416967D7-2896-8646-9A2E-E041FD1E47B7}"/>
              </a:ext>
            </a:extLst>
          </p:cNvPr>
          <p:cNvSpPr>
            <a:spLocks noGrp="1"/>
          </p:cNvSpPr>
          <p:nvPr>
            <p:ph sz="half" idx="1"/>
          </p:nvPr>
        </p:nvSpPr>
        <p:spPr>
          <a:xfrm>
            <a:off x="612774" y="1293967"/>
            <a:ext cx="4836574" cy="3927600"/>
          </a:xfrm>
        </p:spPr>
        <p:txBody>
          <a:bodyPr/>
          <a:lstStyle/>
          <a:p>
            <a:r>
              <a:rPr lang="sv-SE" sz="1600"/>
              <a:t>Väldigt enkelt att komma igång med- kräver inga förkunskaper</a:t>
            </a:r>
          </a:p>
          <a:p>
            <a:r>
              <a:rPr lang="sv-SE" sz="1600"/>
              <a:t>Går att beskriva vad du vill göra och </a:t>
            </a:r>
            <a:r>
              <a:rPr lang="sv-SE" sz="1600" err="1"/>
              <a:t>ChatGPT</a:t>
            </a:r>
            <a:r>
              <a:rPr lang="sv-SE" sz="1600"/>
              <a:t> skriver instruktionerna efter det . Eller så skriver du instruktionerna själv.</a:t>
            </a:r>
          </a:p>
          <a:p>
            <a:r>
              <a:rPr lang="sv-SE" sz="1600"/>
              <a:t>Bra för att testa funktionerna då du snabbt får svar</a:t>
            </a:r>
          </a:p>
          <a:p>
            <a:r>
              <a:rPr lang="sv-SE" sz="1600"/>
              <a:t>Ingen möjlig kommunikation med tredjepartsprogram, d.v.s. </a:t>
            </a:r>
            <a:r>
              <a:rPr lang="sv-SE" sz="1600" u="sng"/>
              <a:t>ej möjligt implementera i automatisk process </a:t>
            </a:r>
          </a:p>
          <a:p>
            <a:r>
              <a:rPr lang="sv-SE" sz="1600"/>
              <a:t>Små ändringar kan ge fel på oväntade ställen, framför allt när du låter AI själv skriva sina instruktioner. </a:t>
            </a:r>
          </a:p>
        </p:txBody>
      </p:sp>
      <p:sp>
        <p:nvSpPr>
          <p:cNvPr id="4" name="Platshållare för innehåll 3">
            <a:extLst>
              <a:ext uri="{FF2B5EF4-FFF2-40B4-BE49-F238E27FC236}">
                <a16:creationId xmlns:a16="http://schemas.microsoft.com/office/drawing/2014/main" id="{24F38BD8-71BA-B6F4-3711-3057D5074B42}"/>
              </a:ext>
            </a:extLst>
          </p:cNvPr>
          <p:cNvSpPr>
            <a:spLocks noGrp="1"/>
          </p:cNvSpPr>
          <p:nvPr>
            <p:ph sz="half" idx="2"/>
          </p:nvPr>
        </p:nvSpPr>
        <p:spPr/>
        <p:txBody>
          <a:bodyPr/>
          <a:lstStyle/>
          <a:p>
            <a:endParaRPr lang="sv-SE"/>
          </a:p>
        </p:txBody>
      </p:sp>
      <p:sp>
        <p:nvSpPr>
          <p:cNvPr id="5" name="Platshållare för datum 4">
            <a:extLst>
              <a:ext uri="{FF2B5EF4-FFF2-40B4-BE49-F238E27FC236}">
                <a16:creationId xmlns:a16="http://schemas.microsoft.com/office/drawing/2014/main" id="{27AC4546-1EEF-4482-D25F-82B2C7A21836}"/>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7" name="Bildobjekt 6">
            <a:extLst>
              <a:ext uri="{FF2B5EF4-FFF2-40B4-BE49-F238E27FC236}">
                <a16:creationId xmlns:a16="http://schemas.microsoft.com/office/drawing/2014/main" id="{245E62B4-E4A1-0170-B5C4-540E8AF6E739}"/>
              </a:ext>
            </a:extLst>
          </p:cNvPr>
          <p:cNvPicPr>
            <a:picLocks noChangeAspect="1"/>
          </p:cNvPicPr>
          <p:nvPr/>
        </p:nvPicPr>
        <p:blipFill>
          <a:blip r:embed="rId3"/>
          <a:srcRect l="-7" r="19834"/>
          <a:stretch>
            <a:fillRect/>
          </a:stretch>
        </p:blipFill>
        <p:spPr>
          <a:xfrm>
            <a:off x="5674364" y="389092"/>
            <a:ext cx="6048000" cy="5342817"/>
          </a:xfrm>
          <a:prstGeom prst="rect">
            <a:avLst/>
          </a:prstGeom>
        </p:spPr>
      </p:pic>
      <p:pic>
        <p:nvPicPr>
          <p:cNvPr id="9" name="Bildobjekt 8">
            <a:extLst>
              <a:ext uri="{FF2B5EF4-FFF2-40B4-BE49-F238E27FC236}">
                <a16:creationId xmlns:a16="http://schemas.microsoft.com/office/drawing/2014/main" id="{3B226E7A-796E-20CE-38BF-A806F8E9769B}"/>
              </a:ext>
            </a:extLst>
          </p:cNvPr>
          <p:cNvPicPr>
            <a:picLocks noChangeAspect="1"/>
          </p:cNvPicPr>
          <p:nvPr/>
        </p:nvPicPr>
        <p:blipFill>
          <a:blip r:embed="rId4"/>
          <a:stretch>
            <a:fillRect/>
          </a:stretch>
        </p:blipFill>
        <p:spPr>
          <a:xfrm>
            <a:off x="5674364" y="342588"/>
            <a:ext cx="2820073" cy="5221444"/>
          </a:xfrm>
          <a:prstGeom prst="rect">
            <a:avLst/>
          </a:prstGeom>
        </p:spPr>
      </p:pic>
      <p:pic>
        <p:nvPicPr>
          <p:cNvPr id="13" name="Bildobjekt 12">
            <a:extLst>
              <a:ext uri="{FF2B5EF4-FFF2-40B4-BE49-F238E27FC236}">
                <a16:creationId xmlns:a16="http://schemas.microsoft.com/office/drawing/2014/main" id="{D530D2E4-43E0-E16B-D092-93D7F471C526}"/>
              </a:ext>
            </a:extLst>
          </p:cNvPr>
          <p:cNvPicPr>
            <a:picLocks noChangeAspect="1"/>
          </p:cNvPicPr>
          <p:nvPr/>
        </p:nvPicPr>
        <p:blipFill>
          <a:blip r:embed="rId5"/>
          <a:stretch>
            <a:fillRect/>
          </a:stretch>
        </p:blipFill>
        <p:spPr>
          <a:xfrm>
            <a:off x="8494437" y="734433"/>
            <a:ext cx="2668828" cy="4829599"/>
          </a:xfrm>
          <a:prstGeom prst="rect">
            <a:avLst/>
          </a:prstGeom>
        </p:spPr>
      </p:pic>
      <mc:AlternateContent xmlns:mc="http://schemas.openxmlformats.org/markup-compatibility/2006" xmlns:p14="http://schemas.microsoft.com/office/powerpoint/2010/main">
        <mc:Choice Requires="p14">
          <p:contentPart p14:bwMode="auto" r:id="rId6">
            <p14:nvContentPartPr>
              <p14:cNvPr id="16" name="Pennanteckning 15">
                <a:extLst>
                  <a:ext uri="{FF2B5EF4-FFF2-40B4-BE49-F238E27FC236}">
                    <a16:creationId xmlns:a16="http://schemas.microsoft.com/office/drawing/2014/main" id="{1F592551-AAB5-2151-6625-9BB6A18D861E}"/>
                  </a:ext>
                </a:extLst>
              </p14:cNvPr>
              <p14:cNvContentPartPr/>
              <p14:nvPr/>
            </p14:nvContentPartPr>
            <p14:xfrm>
              <a:off x="5587880" y="1178520"/>
              <a:ext cx="2336760" cy="40680"/>
            </p14:xfrm>
          </p:contentPart>
        </mc:Choice>
        <mc:Fallback xmlns="">
          <p:pic>
            <p:nvPicPr>
              <p:cNvPr id="16" name="Pennanteckning 15">
                <a:extLst>
                  <a:ext uri="{FF2B5EF4-FFF2-40B4-BE49-F238E27FC236}">
                    <a16:creationId xmlns:a16="http://schemas.microsoft.com/office/drawing/2014/main" id="{1F592551-AAB5-2151-6625-9BB6A18D861E}"/>
                  </a:ext>
                </a:extLst>
              </p:cNvPr>
              <p:cNvPicPr/>
              <p:nvPr/>
            </p:nvPicPr>
            <p:blipFill>
              <a:blip r:embed="rId8"/>
              <a:stretch>
                <a:fillRect/>
              </a:stretch>
            </p:blipFill>
            <p:spPr>
              <a:xfrm>
                <a:off x="5533880" y="1070520"/>
                <a:ext cx="2444400" cy="256320"/>
              </a:xfrm>
              <a:prstGeom prst="rect">
                <a:avLst/>
              </a:prstGeom>
            </p:spPr>
          </p:pic>
        </mc:Fallback>
      </mc:AlternateContent>
    </p:spTree>
    <p:extLst>
      <p:ext uri="{BB962C8B-B14F-4D97-AF65-F5344CB8AC3E}">
        <p14:creationId xmlns:p14="http://schemas.microsoft.com/office/powerpoint/2010/main" val="10366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9A1F23DC-79E6-6C09-64CA-60F6BB0A3D10}"/>
              </a:ext>
            </a:extLst>
          </p:cNvPr>
          <p:cNvPicPr>
            <a:picLocks noChangeAspect="1"/>
          </p:cNvPicPr>
          <p:nvPr/>
        </p:nvPicPr>
        <p:blipFill>
          <a:blip r:embed="rId3"/>
          <a:stretch>
            <a:fillRect/>
          </a:stretch>
        </p:blipFill>
        <p:spPr>
          <a:xfrm>
            <a:off x="965916" y="1423600"/>
            <a:ext cx="8045002" cy="4252745"/>
          </a:xfrm>
          <a:prstGeom prst="rect">
            <a:avLst/>
          </a:prstGeom>
        </p:spPr>
      </p:pic>
      <p:pic>
        <p:nvPicPr>
          <p:cNvPr id="34" name="Platshållare för innehåll 33">
            <a:extLst>
              <a:ext uri="{FF2B5EF4-FFF2-40B4-BE49-F238E27FC236}">
                <a16:creationId xmlns:a16="http://schemas.microsoft.com/office/drawing/2014/main" id="{CDC94D8A-355D-0C61-0DFD-6BA3A35E6AFF}"/>
              </a:ext>
            </a:extLst>
          </p:cNvPr>
          <p:cNvPicPr>
            <a:picLocks noGrp="1" noChangeAspect="1"/>
          </p:cNvPicPr>
          <p:nvPr>
            <p:ph sz="half" idx="1"/>
          </p:nvPr>
        </p:nvPicPr>
        <p:blipFill>
          <a:blip r:embed="rId4"/>
          <a:stretch>
            <a:fillRect/>
          </a:stretch>
        </p:blipFill>
        <p:spPr>
          <a:xfrm>
            <a:off x="3257797" y="2425757"/>
            <a:ext cx="7347463" cy="2480961"/>
          </a:xfrm>
          <a:prstGeom prst="rect">
            <a:avLst/>
          </a:prstGeom>
        </p:spPr>
      </p:pic>
      <p:sp>
        <p:nvSpPr>
          <p:cNvPr id="2" name="Rubrik 1">
            <a:extLst>
              <a:ext uri="{FF2B5EF4-FFF2-40B4-BE49-F238E27FC236}">
                <a16:creationId xmlns:a16="http://schemas.microsoft.com/office/drawing/2014/main" id="{7F6C8FA6-40E4-D438-AAF0-B25039E7CA4D}"/>
              </a:ext>
            </a:extLst>
          </p:cNvPr>
          <p:cNvSpPr>
            <a:spLocks noGrp="1"/>
          </p:cNvSpPr>
          <p:nvPr>
            <p:ph type="title"/>
          </p:nvPr>
        </p:nvSpPr>
        <p:spPr/>
        <p:txBody>
          <a:bodyPr/>
          <a:lstStyle/>
          <a:p>
            <a:r>
              <a:rPr lang="sv-SE"/>
              <a:t>Hur ska AI-modellen hitta rätt data att använda?</a:t>
            </a:r>
          </a:p>
        </p:txBody>
      </p:sp>
      <p:sp>
        <p:nvSpPr>
          <p:cNvPr id="5" name="Platshållare för datum 4">
            <a:extLst>
              <a:ext uri="{FF2B5EF4-FFF2-40B4-BE49-F238E27FC236}">
                <a16:creationId xmlns:a16="http://schemas.microsoft.com/office/drawing/2014/main" id="{A26B7254-1017-0060-6B4B-5E281408196A}"/>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12" name="textruta 11">
            <a:extLst>
              <a:ext uri="{FF2B5EF4-FFF2-40B4-BE49-F238E27FC236}">
                <a16:creationId xmlns:a16="http://schemas.microsoft.com/office/drawing/2014/main" id="{3C5498C7-A48C-6630-5268-01B390DBECD9}"/>
              </a:ext>
            </a:extLst>
          </p:cNvPr>
          <p:cNvSpPr txBox="1"/>
          <p:nvPr/>
        </p:nvSpPr>
        <p:spPr>
          <a:xfrm>
            <a:off x="7976168" y="2781345"/>
            <a:ext cx="3014095" cy="246221"/>
          </a:xfrm>
          <a:prstGeom prst="rect">
            <a:avLst/>
          </a:prstGeom>
          <a:noFill/>
        </p:spPr>
        <p:txBody>
          <a:bodyPr wrap="none" lIns="0" tIns="0" rIns="0" bIns="0" rtlCol="0">
            <a:spAutoFit/>
          </a:bodyPr>
          <a:lstStyle/>
          <a:p>
            <a:pPr algn="l"/>
            <a:r>
              <a:rPr lang="sv-SE" sz="1600"/>
              <a:t>Tabellnamn (källan till kartlagret)</a:t>
            </a:r>
          </a:p>
        </p:txBody>
      </p:sp>
      <p:sp>
        <p:nvSpPr>
          <p:cNvPr id="13" name="textruta 12">
            <a:extLst>
              <a:ext uri="{FF2B5EF4-FFF2-40B4-BE49-F238E27FC236}">
                <a16:creationId xmlns:a16="http://schemas.microsoft.com/office/drawing/2014/main" id="{B4B57500-5AAA-B3C3-C7CE-8B025AF76C3A}"/>
              </a:ext>
            </a:extLst>
          </p:cNvPr>
          <p:cNvSpPr txBox="1"/>
          <p:nvPr/>
        </p:nvSpPr>
        <p:spPr>
          <a:xfrm>
            <a:off x="7148269" y="4110797"/>
            <a:ext cx="1237518" cy="246221"/>
          </a:xfrm>
          <a:prstGeom prst="rect">
            <a:avLst/>
          </a:prstGeom>
          <a:noFill/>
        </p:spPr>
        <p:txBody>
          <a:bodyPr wrap="none" lIns="0" tIns="0" rIns="0" bIns="0" rtlCol="0">
            <a:spAutoFit/>
          </a:bodyPr>
          <a:lstStyle/>
          <a:p>
            <a:pPr algn="l"/>
            <a:r>
              <a:rPr lang="sv-SE" sz="1600"/>
              <a:t>Geometrityp </a:t>
            </a:r>
          </a:p>
        </p:txBody>
      </p:sp>
      <p:cxnSp>
        <p:nvCxnSpPr>
          <p:cNvPr id="20" name="Rak pilkoppling 19">
            <a:extLst>
              <a:ext uri="{FF2B5EF4-FFF2-40B4-BE49-F238E27FC236}">
                <a16:creationId xmlns:a16="http://schemas.microsoft.com/office/drawing/2014/main" id="{BA8782A9-0709-AF01-0289-72EFACDBD91D}"/>
              </a:ext>
            </a:extLst>
          </p:cNvPr>
          <p:cNvCxnSpPr>
            <a:cxnSpLocks/>
          </p:cNvCxnSpPr>
          <p:nvPr/>
        </p:nvCxnSpPr>
        <p:spPr>
          <a:xfrm flipH="1" flipV="1">
            <a:off x="7276707" y="2660534"/>
            <a:ext cx="576973" cy="24392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714A2B31-7C9C-3411-F681-477990527A22}"/>
              </a:ext>
            </a:extLst>
          </p:cNvPr>
          <p:cNvCxnSpPr>
            <a:cxnSpLocks/>
            <a:stCxn id="13" idx="1"/>
          </p:cNvCxnSpPr>
          <p:nvPr/>
        </p:nvCxnSpPr>
        <p:spPr>
          <a:xfrm flipH="1">
            <a:off x="5473521" y="4233908"/>
            <a:ext cx="1674748" cy="32337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5" name="Bildobjekt 24">
            <a:extLst>
              <a:ext uri="{FF2B5EF4-FFF2-40B4-BE49-F238E27FC236}">
                <a16:creationId xmlns:a16="http://schemas.microsoft.com/office/drawing/2014/main" id="{2FE7BDA4-98DB-E11A-F6D5-F65FB0DF5DBE}"/>
              </a:ext>
            </a:extLst>
          </p:cNvPr>
          <p:cNvPicPr>
            <a:picLocks noChangeAspect="1"/>
          </p:cNvPicPr>
          <p:nvPr/>
        </p:nvPicPr>
        <p:blipFill>
          <a:blip r:embed="rId3"/>
          <a:srcRect l="-10" r="73158"/>
          <a:stretch>
            <a:fillRect/>
          </a:stretch>
        </p:blipFill>
        <p:spPr>
          <a:xfrm>
            <a:off x="965916" y="1423600"/>
            <a:ext cx="2160000" cy="4252745"/>
          </a:xfrm>
          <a:prstGeom prst="rect">
            <a:avLst/>
          </a:prstGeom>
        </p:spPr>
      </p:pic>
      <p:sp>
        <p:nvSpPr>
          <p:cNvPr id="36" name="Ellips 35">
            <a:extLst>
              <a:ext uri="{FF2B5EF4-FFF2-40B4-BE49-F238E27FC236}">
                <a16:creationId xmlns:a16="http://schemas.microsoft.com/office/drawing/2014/main" id="{9C9E5B2D-8631-F7AF-CE34-EDBCA44CA4BE}"/>
              </a:ext>
            </a:extLst>
          </p:cNvPr>
          <p:cNvSpPr/>
          <p:nvPr/>
        </p:nvSpPr>
        <p:spPr>
          <a:xfrm>
            <a:off x="9557979" y="4484804"/>
            <a:ext cx="931863" cy="42191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sz="2000" err="1">
              <a:solidFill>
                <a:schemeClr val="bg1"/>
              </a:solidFill>
            </a:endParaRPr>
          </a:p>
        </p:txBody>
      </p:sp>
    </p:spTree>
    <p:extLst>
      <p:ext uri="{BB962C8B-B14F-4D97-AF65-F5344CB8AC3E}">
        <p14:creationId xmlns:p14="http://schemas.microsoft.com/office/powerpoint/2010/main" val="23096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withEffect">
                                  <p:stCondLst>
                                    <p:cond delay="0"/>
                                  </p:stCondLst>
                                  <p:childTnLst>
                                    <p:animClr clrSpc="hsl" dir="cw">
                                      <p:cBhvr override="childStyle">
                                        <p:cTn id="6" dur="500" fill="hold"/>
                                        <p:tgtEl>
                                          <p:spTgt spid="24"/>
                                        </p:tgtEl>
                                        <p:attrNameLst>
                                          <p:attrName>style.color</p:attrName>
                                        </p:attrNameLst>
                                      </p:cBhvr>
                                      <p:by>
                                        <p:hsl h="0" s="-12549" l="-25098"/>
                                      </p:by>
                                    </p:animClr>
                                    <p:animClr clrSpc="hsl" dir="cw">
                                      <p:cBhvr>
                                        <p:cTn id="7" dur="500" fill="hold"/>
                                        <p:tgtEl>
                                          <p:spTgt spid="24"/>
                                        </p:tgtEl>
                                        <p:attrNameLst>
                                          <p:attrName>fillcolor</p:attrName>
                                        </p:attrNameLst>
                                      </p:cBhvr>
                                      <p:by>
                                        <p:hsl h="0" s="-12549" l="-25098"/>
                                      </p:by>
                                    </p:animClr>
                                    <p:animClr clrSpc="hsl" dir="cw">
                                      <p:cBhvr>
                                        <p:cTn id="8" dur="500" fill="hold"/>
                                        <p:tgtEl>
                                          <p:spTgt spid="24"/>
                                        </p:tgtEl>
                                        <p:attrNameLst>
                                          <p:attrName>stroke.color</p:attrName>
                                        </p:attrNameLst>
                                      </p:cBhvr>
                                      <p:by>
                                        <p:hsl h="0" s="-12549" l="-25098"/>
                                      </p:by>
                                    </p:animClr>
                                    <p:set>
                                      <p:cBhvr>
                                        <p:cTn id="9" dur="500" fill="hold"/>
                                        <p:tgtEl>
                                          <p:spTgt spid="24"/>
                                        </p:tgtEl>
                                        <p:attrNameLst>
                                          <p:attrName>fill.type</p:attrName>
                                        </p:attrNameLst>
                                      </p:cBhvr>
                                      <p:to>
                                        <p:strVal val="solid"/>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5852ED-60EE-BA0D-E7D9-BD60CC763FAC}"/>
              </a:ext>
            </a:extLst>
          </p:cNvPr>
          <p:cNvSpPr>
            <a:spLocks noGrp="1"/>
          </p:cNvSpPr>
          <p:nvPr>
            <p:ph type="title"/>
          </p:nvPr>
        </p:nvSpPr>
        <p:spPr/>
        <p:txBody>
          <a:bodyPr/>
          <a:lstStyle/>
          <a:p>
            <a:r>
              <a:rPr lang="sv-SE"/>
              <a:t>Hur många nybyggnadskartor har Agneta gjort?</a:t>
            </a:r>
          </a:p>
        </p:txBody>
      </p:sp>
      <p:sp>
        <p:nvSpPr>
          <p:cNvPr id="5" name="Platshållare för datum 4">
            <a:extLst>
              <a:ext uri="{FF2B5EF4-FFF2-40B4-BE49-F238E27FC236}">
                <a16:creationId xmlns:a16="http://schemas.microsoft.com/office/drawing/2014/main" id="{8BE35520-FB9A-1210-754D-9329BAF04F3C}"/>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9" name="Bildobjekt 8">
            <a:extLst>
              <a:ext uri="{FF2B5EF4-FFF2-40B4-BE49-F238E27FC236}">
                <a16:creationId xmlns:a16="http://schemas.microsoft.com/office/drawing/2014/main" id="{7F95D186-591B-615B-A368-B726692EFBA3}"/>
              </a:ext>
            </a:extLst>
          </p:cNvPr>
          <p:cNvPicPr>
            <a:picLocks noChangeAspect="1"/>
          </p:cNvPicPr>
          <p:nvPr/>
        </p:nvPicPr>
        <p:blipFill>
          <a:blip r:embed="rId2"/>
          <a:stretch>
            <a:fillRect/>
          </a:stretch>
        </p:blipFill>
        <p:spPr>
          <a:xfrm>
            <a:off x="1161525" y="1398839"/>
            <a:ext cx="9867363" cy="3885963"/>
          </a:xfrm>
          <a:prstGeom prst="rect">
            <a:avLst/>
          </a:prstGeom>
        </p:spPr>
      </p:pic>
      <p:sp>
        <p:nvSpPr>
          <p:cNvPr id="10" name="Ellips 9">
            <a:extLst>
              <a:ext uri="{FF2B5EF4-FFF2-40B4-BE49-F238E27FC236}">
                <a16:creationId xmlns:a16="http://schemas.microsoft.com/office/drawing/2014/main" id="{4ACBFD24-3065-37BB-67CD-22E12B9D7A68}"/>
              </a:ext>
            </a:extLst>
          </p:cNvPr>
          <p:cNvSpPr/>
          <p:nvPr/>
        </p:nvSpPr>
        <p:spPr>
          <a:xfrm>
            <a:off x="923854" y="4425073"/>
            <a:ext cx="10443946" cy="964602"/>
          </a:xfrm>
          <a:custGeom>
            <a:avLst/>
            <a:gdLst>
              <a:gd name="connsiteX0" fmla="*/ 0 w 10438327"/>
              <a:gd name="connsiteY0" fmla="*/ 479739 h 959477"/>
              <a:gd name="connsiteX1" fmla="*/ 5219164 w 10438327"/>
              <a:gd name="connsiteY1" fmla="*/ 0 h 959477"/>
              <a:gd name="connsiteX2" fmla="*/ 10438328 w 10438327"/>
              <a:gd name="connsiteY2" fmla="*/ 479739 h 959477"/>
              <a:gd name="connsiteX3" fmla="*/ 5219164 w 10438327"/>
              <a:gd name="connsiteY3" fmla="*/ 959478 h 959477"/>
              <a:gd name="connsiteX4" fmla="*/ 0 w 10438327"/>
              <a:gd name="connsiteY4" fmla="*/ 479739 h 959477"/>
              <a:gd name="connsiteX0" fmla="*/ 9 w 10438337"/>
              <a:gd name="connsiteY0" fmla="*/ 479739 h 1062509"/>
              <a:gd name="connsiteX1" fmla="*/ 5219173 w 10438337"/>
              <a:gd name="connsiteY1" fmla="*/ 0 h 1062509"/>
              <a:gd name="connsiteX2" fmla="*/ 10438337 w 10438337"/>
              <a:gd name="connsiteY2" fmla="*/ 479739 h 1062509"/>
              <a:gd name="connsiteX3" fmla="*/ 5251370 w 10438337"/>
              <a:gd name="connsiteY3" fmla="*/ 1062509 h 1062509"/>
              <a:gd name="connsiteX4" fmla="*/ 9 w 10438337"/>
              <a:gd name="connsiteY4" fmla="*/ 479739 h 1062509"/>
              <a:gd name="connsiteX0" fmla="*/ 9 w 10438337"/>
              <a:gd name="connsiteY0" fmla="*/ 479739 h 1063146"/>
              <a:gd name="connsiteX1" fmla="*/ 5219173 w 10438337"/>
              <a:gd name="connsiteY1" fmla="*/ 0 h 1063146"/>
              <a:gd name="connsiteX2" fmla="*/ 10438337 w 10438337"/>
              <a:gd name="connsiteY2" fmla="*/ 479739 h 1063146"/>
              <a:gd name="connsiteX3" fmla="*/ 5251370 w 10438337"/>
              <a:gd name="connsiteY3" fmla="*/ 1062509 h 1063146"/>
              <a:gd name="connsiteX4" fmla="*/ 9 w 10438337"/>
              <a:gd name="connsiteY4" fmla="*/ 479739 h 1063146"/>
              <a:gd name="connsiteX0" fmla="*/ 3425 w 10443946"/>
              <a:gd name="connsiteY0" fmla="*/ 484864 h 1068271"/>
              <a:gd name="connsiteX1" fmla="*/ 5222589 w 10443946"/>
              <a:gd name="connsiteY1" fmla="*/ 5125 h 1068271"/>
              <a:gd name="connsiteX2" fmla="*/ 10441753 w 10443946"/>
              <a:gd name="connsiteY2" fmla="*/ 484864 h 1068271"/>
              <a:gd name="connsiteX3" fmla="*/ 5254786 w 10443946"/>
              <a:gd name="connsiteY3" fmla="*/ 1067634 h 1068271"/>
              <a:gd name="connsiteX4" fmla="*/ 3425 w 10443946"/>
              <a:gd name="connsiteY4" fmla="*/ 484864 h 1068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946" h="1068271">
                <a:moveTo>
                  <a:pt x="3425" y="484864"/>
                </a:moveTo>
                <a:cubicBezTo>
                  <a:pt x="-1941" y="307779"/>
                  <a:pt x="-267847" y="50201"/>
                  <a:pt x="5222589" y="5125"/>
                </a:cubicBezTo>
                <a:cubicBezTo>
                  <a:pt x="10713025" y="-39951"/>
                  <a:pt x="10441753" y="219911"/>
                  <a:pt x="10441753" y="484864"/>
                </a:cubicBezTo>
                <a:cubicBezTo>
                  <a:pt x="10441753" y="749817"/>
                  <a:pt x="10120598" y="1048316"/>
                  <a:pt x="5254786" y="1067634"/>
                </a:cubicBezTo>
                <a:cubicBezTo>
                  <a:pt x="388974" y="1086952"/>
                  <a:pt x="8791" y="661949"/>
                  <a:pt x="3425" y="484864"/>
                </a:cubicBez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
        <p:nvSpPr>
          <p:cNvPr id="13" name="Rektangel 12">
            <a:extLst>
              <a:ext uri="{FF2B5EF4-FFF2-40B4-BE49-F238E27FC236}">
                <a16:creationId xmlns:a16="http://schemas.microsoft.com/office/drawing/2014/main" id="{B04220A1-7495-E5D0-282D-12DA66C42937}"/>
              </a:ext>
            </a:extLst>
          </p:cNvPr>
          <p:cNvSpPr/>
          <p:nvPr/>
        </p:nvSpPr>
        <p:spPr>
          <a:xfrm>
            <a:off x="1275008" y="1455313"/>
            <a:ext cx="9753880" cy="4121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solidFill>
                <a:schemeClr val="bg1"/>
              </a:solidFill>
            </a:endParaRPr>
          </a:p>
        </p:txBody>
      </p:sp>
    </p:spTree>
    <p:extLst>
      <p:ext uri="{BB962C8B-B14F-4D97-AF65-F5344CB8AC3E}">
        <p14:creationId xmlns:p14="http://schemas.microsoft.com/office/powerpoint/2010/main" val="28378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A70F-0C11-8823-FCDB-7A1F02A822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404918B-4E5F-5E52-ED3C-D4D66B40CAFE}"/>
              </a:ext>
            </a:extLst>
          </p:cNvPr>
          <p:cNvSpPr>
            <a:spLocks noGrp="1"/>
          </p:cNvSpPr>
          <p:nvPr>
            <p:ph type="title"/>
          </p:nvPr>
        </p:nvSpPr>
        <p:spPr/>
        <p:txBody>
          <a:bodyPr/>
          <a:lstStyle/>
          <a:p>
            <a:r>
              <a:rPr lang="sv-SE"/>
              <a:t>Hur många nybyggnadskartor har Agneta gjort?</a:t>
            </a:r>
          </a:p>
        </p:txBody>
      </p:sp>
      <p:sp>
        <p:nvSpPr>
          <p:cNvPr id="5" name="Platshållare för datum 4">
            <a:extLst>
              <a:ext uri="{FF2B5EF4-FFF2-40B4-BE49-F238E27FC236}">
                <a16:creationId xmlns:a16="http://schemas.microsoft.com/office/drawing/2014/main" id="{D4838A3D-F630-BC3B-3F35-42081A855ADC}"/>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4" name="Bildobjekt 3">
            <a:extLst>
              <a:ext uri="{FF2B5EF4-FFF2-40B4-BE49-F238E27FC236}">
                <a16:creationId xmlns:a16="http://schemas.microsoft.com/office/drawing/2014/main" id="{8CB386AE-645E-481A-43DE-ED712DA81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188" y="1487510"/>
            <a:ext cx="10219665" cy="2367317"/>
          </a:xfrm>
          <a:prstGeom prst="rect">
            <a:avLst/>
          </a:prstGeom>
        </p:spPr>
      </p:pic>
    </p:spTree>
    <p:extLst>
      <p:ext uri="{BB962C8B-B14F-4D97-AF65-F5344CB8AC3E}">
        <p14:creationId xmlns:p14="http://schemas.microsoft.com/office/powerpoint/2010/main" val="155303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6B3C5-89BE-D6D7-F3C2-8E1277C0BD80}"/>
              </a:ext>
            </a:extLst>
          </p:cNvPr>
          <p:cNvSpPr>
            <a:spLocks noGrp="1"/>
          </p:cNvSpPr>
          <p:nvPr>
            <p:ph type="title"/>
          </p:nvPr>
        </p:nvSpPr>
        <p:spPr/>
        <p:txBody>
          <a:bodyPr/>
          <a:lstStyle/>
          <a:p>
            <a:r>
              <a:rPr lang="sv-SE"/>
              <a:t>Hur många nybyggnadskartor har Agneta gjort i Gustavsberg?</a:t>
            </a:r>
          </a:p>
        </p:txBody>
      </p:sp>
      <p:sp>
        <p:nvSpPr>
          <p:cNvPr id="5" name="Platshållare för datum 4">
            <a:extLst>
              <a:ext uri="{FF2B5EF4-FFF2-40B4-BE49-F238E27FC236}">
                <a16:creationId xmlns:a16="http://schemas.microsoft.com/office/drawing/2014/main" id="{DF210CB2-C8B2-9F74-4B43-834DEA7A7D3C}"/>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9" name="Bildobjekt 8">
            <a:extLst>
              <a:ext uri="{FF2B5EF4-FFF2-40B4-BE49-F238E27FC236}">
                <a16:creationId xmlns:a16="http://schemas.microsoft.com/office/drawing/2014/main" id="{1F2FC48C-D4EE-322D-0332-339CFF4B7F96}"/>
              </a:ext>
            </a:extLst>
          </p:cNvPr>
          <p:cNvPicPr>
            <a:picLocks noChangeAspect="1"/>
          </p:cNvPicPr>
          <p:nvPr/>
        </p:nvPicPr>
        <p:blipFill>
          <a:blip r:embed="rId2"/>
          <a:stretch>
            <a:fillRect/>
          </a:stretch>
        </p:blipFill>
        <p:spPr>
          <a:xfrm>
            <a:off x="557071" y="2469813"/>
            <a:ext cx="10753859" cy="579147"/>
          </a:xfrm>
          <a:prstGeom prst="rect">
            <a:avLst/>
          </a:prstGeom>
        </p:spPr>
      </p:pic>
      <p:pic>
        <p:nvPicPr>
          <p:cNvPr id="13" name="Bildobjekt 12">
            <a:extLst>
              <a:ext uri="{FF2B5EF4-FFF2-40B4-BE49-F238E27FC236}">
                <a16:creationId xmlns:a16="http://schemas.microsoft.com/office/drawing/2014/main" id="{4B5B8ED7-2972-C89D-D91E-C7934F9D0EC4}"/>
              </a:ext>
            </a:extLst>
          </p:cNvPr>
          <p:cNvPicPr>
            <a:picLocks noChangeAspect="1"/>
          </p:cNvPicPr>
          <p:nvPr/>
        </p:nvPicPr>
        <p:blipFill>
          <a:blip r:embed="rId3"/>
          <a:stretch>
            <a:fillRect/>
          </a:stretch>
        </p:blipFill>
        <p:spPr>
          <a:xfrm>
            <a:off x="605127" y="1504949"/>
            <a:ext cx="6400169" cy="768611"/>
          </a:xfrm>
          <a:prstGeom prst="rect">
            <a:avLst/>
          </a:prstGeom>
        </p:spPr>
      </p:pic>
      <p:pic>
        <p:nvPicPr>
          <p:cNvPr id="15" name="Bildobjekt 14">
            <a:extLst>
              <a:ext uri="{FF2B5EF4-FFF2-40B4-BE49-F238E27FC236}">
                <a16:creationId xmlns:a16="http://schemas.microsoft.com/office/drawing/2014/main" id="{7616E171-B64C-7ACA-B474-EB591E8DF5DC}"/>
              </a:ext>
            </a:extLst>
          </p:cNvPr>
          <p:cNvPicPr>
            <a:picLocks noChangeAspect="1"/>
          </p:cNvPicPr>
          <p:nvPr/>
        </p:nvPicPr>
        <p:blipFill>
          <a:blip r:embed="rId4"/>
          <a:stretch>
            <a:fillRect/>
          </a:stretch>
        </p:blipFill>
        <p:spPr>
          <a:xfrm>
            <a:off x="605127" y="3429000"/>
            <a:ext cx="2968427" cy="1968369"/>
          </a:xfrm>
          <a:prstGeom prst="rect">
            <a:avLst/>
          </a:prstGeom>
        </p:spPr>
      </p:pic>
      <p:cxnSp>
        <p:nvCxnSpPr>
          <p:cNvPr id="17" name="Rak pilkoppling 16">
            <a:extLst>
              <a:ext uri="{FF2B5EF4-FFF2-40B4-BE49-F238E27FC236}">
                <a16:creationId xmlns:a16="http://schemas.microsoft.com/office/drawing/2014/main" id="{F0E8C47A-27D2-13AD-0A6D-E399BCFEFF83}"/>
              </a:ext>
            </a:extLst>
          </p:cNvPr>
          <p:cNvCxnSpPr>
            <a:cxnSpLocks/>
          </p:cNvCxnSpPr>
          <p:nvPr/>
        </p:nvCxnSpPr>
        <p:spPr>
          <a:xfrm>
            <a:off x="2089340" y="4591976"/>
            <a:ext cx="1333298" cy="27045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34931D2E-95EE-C7B4-46B0-2282D89459F1}"/>
              </a:ext>
            </a:extLst>
          </p:cNvPr>
          <p:cNvSpPr txBox="1"/>
          <p:nvPr/>
        </p:nvSpPr>
        <p:spPr>
          <a:xfrm>
            <a:off x="3500730" y="4754710"/>
            <a:ext cx="890115" cy="184666"/>
          </a:xfrm>
          <a:prstGeom prst="rect">
            <a:avLst/>
          </a:prstGeom>
          <a:noFill/>
        </p:spPr>
        <p:txBody>
          <a:bodyPr wrap="none" lIns="0" tIns="0" rIns="0" bIns="0" rtlCol="0">
            <a:spAutoFit/>
          </a:bodyPr>
          <a:lstStyle/>
          <a:p>
            <a:pPr algn="l"/>
            <a:r>
              <a:rPr lang="sv-SE" sz="1200"/>
              <a:t>Gustavsberg</a:t>
            </a:r>
          </a:p>
        </p:txBody>
      </p:sp>
      <p:cxnSp>
        <p:nvCxnSpPr>
          <p:cNvPr id="20" name="Rak pilkoppling 19">
            <a:extLst>
              <a:ext uri="{FF2B5EF4-FFF2-40B4-BE49-F238E27FC236}">
                <a16:creationId xmlns:a16="http://schemas.microsoft.com/office/drawing/2014/main" id="{BD346BB6-B7C2-1BF4-C339-F656010BBA2B}"/>
              </a:ext>
            </a:extLst>
          </p:cNvPr>
          <p:cNvCxnSpPr>
            <a:cxnSpLocks/>
          </p:cNvCxnSpPr>
          <p:nvPr/>
        </p:nvCxnSpPr>
        <p:spPr>
          <a:xfrm flipV="1">
            <a:off x="1564783" y="3976782"/>
            <a:ext cx="1513268" cy="24802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46B30664-C90D-308F-ECAE-66EA3CFADB58}"/>
              </a:ext>
            </a:extLst>
          </p:cNvPr>
          <p:cNvSpPr txBox="1"/>
          <p:nvPr/>
        </p:nvSpPr>
        <p:spPr>
          <a:xfrm>
            <a:off x="3210504" y="3532503"/>
            <a:ext cx="3339499" cy="369332"/>
          </a:xfrm>
          <a:prstGeom prst="rect">
            <a:avLst/>
          </a:prstGeom>
          <a:noFill/>
        </p:spPr>
        <p:txBody>
          <a:bodyPr wrap="square" lIns="0" tIns="0" rIns="0" bIns="0" rtlCol="0">
            <a:spAutoFit/>
          </a:bodyPr>
          <a:lstStyle/>
          <a:p>
            <a:pPr algn="l"/>
            <a:r>
              <a:rPr lang="sv-SE" sz="1200"/>
              <a:t>Mindre nyckelkodsområden inom prognosområdet Gustavsberg</a:t>
            </a:r>
          </a:p>
        </p:txBody>
      </p:sp>
      <p:pic>
        <p:nvPicPr>
          <p:cNvPr id="26" name="Bildobjekt 25">
            <a:extLst>
              <a:ext uri="{FF2B5EF4-FFF2-40B4-BE49-F238E27FC236}">
                <a16:creationId xmlns:a16="http://schemas.microsoft.com/office/drawing/2014/main" id="{81D5F3DA-905E-9561-0905-31DF30685A58}"/>
              </a:ext>
            </a:extLst>
          </p:cNvPr>
          <p:cNvPicPr>
            <a:picLocks noChangeAspect="1"/>
          </p:cNvPicPr>
          <p:nvPr/>
        </p:nvPicPr>
        <p:blipFill>
          <a:blip r:embed="rId5"/>
          <a:stretch>
            <a:fillRect/>
          </a:stretch>
        </p:blipFill>
        <p:spPr>
          <a:xfrm>
            <a:off x="6687691" y="3048960"/>
            <a:ext cx="3861513" cy="2543216"/>
          </a:xfrm>
          <a:prstGeom prst="rect">
            <a:avLst/>
          </a:prstGeom>
        </p:spPr>
      </p:pic>
      <p:sp>
        <p:nvSpPr>
          <p:cNvPr id="27" name="textruta 26">
            <a:extLst>
              <a:ext uri="{FF2B5EF4-FFF2-40B4-BE49-F238E27FC236}">
                <a16:creationId xmlns:a16="http://schemas.microsoft.com/office/drawing/2014/main" id="{676E9767-80EA-D775-CEE6-6CC2384974B2}"/>
              </a:ext>
            </a:extLst>
          </p:cNvPr>
          <p:cNvSpPr txBox="1"/>
          <p:nvPr/>
        </p:nvSpPr>
        <p:spPr>
          <a:xfrm>
            <a:off x="3909068" y="4020265"/>
            <a:ext cx="2640935" cy="646331"/>
          </a:xfrm>
          <a:prstGeom prst="rect">
            <a:avLst/>
          </a:prstGeom>
          <a:solidFill>
            <a:schemeClr val="bg1"/>
          </a:solidFill>
        </p:spPr>
        <p:txBody>
          <a:bodyPr wrap="square" lIns="0" tIns="0" rIns="0" bIns="0" rtlCol="0">
            <a:spAutoFit/>
          </a:bodyPr>
          <a:lstStyle/>
          <a:p>
            <a:pPr algn="r"/>
            <a:r>
              <a:rPr lang="sv-SE" sz="1400"/>
              <a:t>Söker vi efter Gustavsberg i alla attribut och redovisar vilket attribut det hittas i får vi:</a:t>
            </a:r>
          </a:p>
        </p:txBody>
      </p:sp>
      <mc:AlternateContent xmlns:mc="http://schemas.openxmlformats.org/markup-compatibility/2006" xmlns:p14="http://schemas.microsoft.com/office/powerpoint/2010/main">
        <mc:Choice Requires="p14">
          <p:contentPart p14:bwMode="auto" r:id="rId6">
            <p14:nvContentPartPr>
              <p14:cNvPr id="29" name="Pennanteckning 28">
                <a:extLst>
                  <a:ext uri="{FF2B5EF4-FFF2-40B4-BE49-F238E27FC236}">
                    <a16:creationId xmlns:a16="http://schemas.microsoft.com/office/drawing/2014/main" id="{2B23AFAB-7C19-161A-1CE9-1455F0CC618B}"/>
                  </a:ext>
                </a:extLst>
              </p14:cNvPr>
              <p14:cNvContentPartPr/>
              <p14:nvPr/>
            </p14:nvContentPartPr>
            <p14:xfrm>
              <a:off x="9633703" y="2801983"/>
              <a:ext cx="1639800" cy="6480"/>
            </p14:xfrm>
          </p:contentPart>
        </mc:Choice>
        <mc:Fallback xmlns="">
          <p:pic>
            <p:nvPicPr>
              <p:cNvPr id="29" name="Pennanteckning 28">
                <a:extLst>
                  <a:ext uri="{FF2B5EF4-FFF2-40B4-BE49-F238E27FC236}">
                    <a16:creationId xmlns:a16="http://schemas.microsoft.com/office/drawing/2014/main" id="{2B23AFAB-7C19-161A-1CE9-1455F0CC618B}"/>
                  </a:ext>
                </a:extLst>
              </p:cNvPr>
              <p:cNvPicPr/>
              <p:nvPr/>
            </p:nvPicPr>
            <p:blipFill>
              <a:blip r:embed="rId7"/>
              <a:stretch>
                <a:fillRect/>
              </a:stretch>
            </p:blipFill>
            <p:spPr>
              <a:xfrm>
                <a:off x="9579703" y="2693983"/>
                <a:ext cx="1747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Pennanteckning 29">
                <a:extLst>
                  <a:ext uri="{FF2B5EF4-FFF2-40B4-BE49-F238E27FC236}">
                    <a16:creationId xmlns:a16="http://schemas.microsoft.com/office/drawing/2014/main" id="{1C1DF1FE-97EB-9B60-941A-04D60835D44A}"/>
                  </a:ext>
                </a:extLst>
              </p14:cNvPr>
              <p14:cNvContentPartPr/>
              <p14:nvPr/>
            </p14:nvContentPartPr>
            <p14:xfrm>
              <a:off x="770503" y="2938423"/>
              <a:ext cx="3930840" cy="86400"/>
            </p14:xfrm>
          </p:contentPart>
        </mc:Choice>
        <mc:Fallback xmlns="">
          <p:pic>
            <p:nvPicPr>
              <p:cNvPr id="30" name="Pennanteckning 29">
                <a:extLst>
                  <a:ext uri="{FF2B5EF4-FFF2-40B4-BE49-F238E27FC236}">
                    <a16:creationId xmlns:a16="http://schemas.microsoft.com/office/drawing/2014/main" id="{1C1DF1FE-97EB-9B60-941A-04D60835D44A}"/>
                  </a:ext>
                </a:extLst>
              </p:cNvPr>
              <p:cNvPicPr/>
              <p:nvPr/>
            </p:nvPicPr>
            <p:blipFill>
              <a:blip r:embed="rId9"/>
              <a:stretch>
                <a:fillRect/>
              </a:stretch>
            </p:blipFill>
            <p:spPr>
              <a:xfrm>
                <a:off x="716503" y="2830423"/>
                <a:ext cx="4038480" cy="302040"/>
              </a:xfrm>
              <a:prstGeom prst="rect">
                <a:avLst/>
              </a:prstGeom>
            </p:spPr>
          </p:pic>
        </mc:Fallback>
      </mc:AlternateContent>
      <p:sp>
        <p:nvSpPr>
          <p:cNvPr id="3" name="textruta 2">
            <a:extLst>
              <a:ext uri="{FF2B5EF4-FFF2-40B4-BE49-F238E27FC236}">
                <a16:creationId xmlns:a16="http://schemas.microsoft.com/office/drawing/2014/main" id="{974C0F32-AAA1-F268-FE61-E8499B363654}"/>
              </a:ext>
            </a:extLst>
          </p:cNvPr>
          <p:cNvSpPr txBox="1"/>
          <p:nvPr/>
        </p:nvSpPr>
        <p:spPr>
          <a:xfrm>
            <a:off x="6858493" y="1686492"/>
            <a:ext cx="4010713" cy="276999"/>
          </a:xfrm>
          <a:prstGeom prst="rect">
            <a:avLst/>
          </a:prstGeom>
          <a:noFill/>
        </p:spPr>
        <p:txBody>
          <a:bodyPr wrap="none" lIns="0" tIns="0" rIns="0" bIns="0" rtlCol="0">
            <a:spAutoFit/>
          </a:bodyPr>
          <a:lstStyle/>
          <a:p>
            <a:pPr algn="l"/>
            <a:r>
              <a:rPr lang="sv-SE" i="1"/>
              <a:t>Vad är Gustavsberg för frågeställaren?</a:t>
            </a:r>
          </a:p>
        </p:txBody>
      </p:sp>
      <mc:AlternateContent xmlns:mc="http://schemas.openxmlformats.org/markup-compatibility/2006" xmlns:p14="http://schemas.microsoft.com/office/powerpoint/2010/main">
        <mc:Choice Requires="p14">
          <p:contentPart p14:bwMode="auto" r:id="rId10">
            <p14:nvContentPartPr>
              <p14:cNvPr id="8" name="Pennanteckning 7">
                <a:extLst>
                  <a:ext uri="{FF2B5EF4-FFF2-40B4-BE49-F238E27FC236}">
                    <a16:creationId xmlns:a16="http://schemas.microsoft.com/office/drawing/2014/main" id="{959C08D3-8D58-7E6F-CDC0-7431A4C7B6FE}"/>
                  </a:ext>
                </a:extLst>
              </p14:cNvPr>
              <p14:cNvContentPartPr/>
              <p14:nvPr/>
            </p14:nvContentPartPr>
            <p14:xfrm>
              <a:off x="9170058" y="2646512"/>
              <a:ext cx="1469520" cy="720"/>
            </p14:xfrm>
          </p:contentPart>
        </mc:Choice>
        <mc:Fallback xmlns="">
          <p:pic>
            <p:nvPicPr>
              <p:cNvPr id="8" name="Pennanteckning 7">
                <a:extLst>
                  <a:ext uri="{FF2B5EF4-FFF2-40B4-BE49-F238E27FC236}">
                    <a16:creationId xmlns:a16="http://schemas.microsoft.com/office/drawing/2014/main" id="{959C08D3-8D58-7E6F-CDC0-7431A4C7B6FE}"/>
                  </a:ext>
                </a:extLst>
              </p:cNvPr>
              <p:cNvPicPr/>
              <p:nvPr/>
            </p:nvPicPr>
            <p:blipFill>
              <a:blip r:embed="rId11"/>
              <a:stretch>
                <a:fillRect/>
              </a:stretch>
            </p:blipFill>
            <p:spPr>
              <a:xfrm>
                <a:off x="9116058" y="2430512"/>
                <a:ext cx="1577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ennanteckning 10">
                <a:extLst>
                  <a:ext uri="{FF2B5EF4-FFF2-40B4-BE49-F238E27FC236}">
                    <a16:creationId xmlns:a16="http://schemas.microsoft.com/office/drawing/2014/main" id="{BCB89A12-7CF3-1401-F46B-88743F6BD065}"/>
                  </a:ext>
                </a:extLst>
              </p14:cNvPr>
              <p14:cNvContentPartPr/>
              <p14:nvPr/>
            </p14:nvContentPartPr>
            <p14:xfrm>
              <a:off x="747138" y="2813552"/>
              <a:ext cx="3702240" cy="720"/>
            </p14:xfrm>
          </p:contentPart>
        </mc:Choice>
        <mc:Fallback xmlns="">
          <p:pic>
            <p:nvPicPr>
              <p:cNvPr id="11" name="Pennanteckning 10">
                <a:extLst>
                  <a:ext uri="{FF2B5EF4-FFF2-40B4-BE49-F238E27FC236}">
                    <a16:creationId xmlns:a16="http://schemas.microsoft.com/office/drawing/2014/main" id="{BCB89A12-7CF3-1401-F46B-88743F6BD065}"/>
                  </a:ext>
                </a:extLst>
              </p:cNvPr>
              <p:cNvPicPr/>
              <p:nvPr/>
            </p:nvPicPr>
            <p:blipFill>
              <a:blip r:embed="rId13"/>
              <a:stretch>
                <a:fillRect/>
              </a:stretch>
            </p:blipFill>
            <p:spPr>
              <a:xfrm>
                <a:off x="693138" y="2597552"/>
                <a:ext cx="3809880" cy="432000"/>
              </a:xfrm>
              <a:prstGeom prst="rect">
                <a:avLst/>
              </a:prstGeom>
            </p:spPr>
          </p:pic>
        </mc:Fallback>
      </mc:AlternateContent>
      <p:cxnSp>
        <p:nvCxnSpPr>
          <p:cNvPr id="14" name="Rak koppling 13">
            <a:extLst>
              <a:ext uri="{FF2B5EF4-FFF2-40B4-BE49-F238E27FC236}">
                <a16:creationId xmlns:a16="http://schemas.microsoft.com/office/drawing/2014/main" id="{1BC38A53-375B-467E-6154-0FADC2259A10}"/>
              </a:ext>
            </a:extLst>
          </p:cNvPr>
          <p:cNvCxnSpPr>
            <a:cxnSpLocks/>
          </p:cNvCxnSpPr>
          <p:nvPr/>
        </p:nvCxnSpPr>
        <p:spPr>
          <a:xfrm flipV="1">
            <a:off x="6550003" y="3110662"/>
            <a:ext cx="137688" cy="8661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2B8906E7-87F4-063F-348F-B507A2813042}"/>
              </a:ext>
            </a:extLst>
          </p:cNvPr>
          <p:cNvCxnSpPr/>
          <p:nvPr/>
        </p:nvCxnSpPr>
        <p:spPr>
          <a:xfrm>
            <a:off x="6550003" y="4659923"/>
            <a:ext cx="137688" cy="86164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3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7"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30ACBF3-C4ED-8AE7-9005-EEA87106F58F}"/>
              </a:ext>
            </a:extLst>
          </p:cNvPr>
          <p:cNvSpPr>
            <a:spLocks noGrp="1"/>
          </p:cNvSpPr>
          <p:nvPr>
            <p:ph type="title"/>
          </p:nvPr>
        </p:nvSpPr>
        <p:spPr/>
        <p:txBody>
          <a:bodyPr/>
          <a:lstStyle/>
          <a:p>
            <a:r>
              <a:rPr lang="sv-SE"/>
              <a:t>Vad är AI?</a:t>
            </a:r>
          </a:p>
        </p:txBody>
      </p:sp>
      <p:sp>
        <p:nvSpPr>
          <p:cNvPr id="5" name="Platshållare för datum 4">
            <a:extLst>
              <a:ext uri="{FF2B5EF4-FFF2-40B4-BE49-F238E27FC236}">
                <a16:creationId xmlns:a16="http://schemas.microsoft.com/office/drawing/2014/main" id="{45CD7F7F-6DE1-44D1-EA77-DAE61AF6B237}"/>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3" name="Text Placeholder 2">
            <a:extLst>
              <a:ext uri="{FF2B5EF4-FFF2-40B4-BE49-F238E27FC236}">
                <a16:creationId xmlns:a16="http://schemas.microsoft.com/office/drawing/2014/main" id="{10C51CE4-30C1-A25E-558C-898B7DC6F3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716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1B3A33-93DA-DD92-9EC8-FBB453465315}"/>
              </a:ext>
            </a:extLst>
          </p:cNvPr>
          <p:cNvSpPr>
            <a:spLocks noGrp="1"/>
          </p:cNvSpPr>
          <p:nvPr>
            <p:ph type="title"/>
          </p:nvPr>
        </p:nvSpPr>
        <p:spPr/>
        <p:txBody>
          <a:bodyPr/>
          <a:lstStyle/>
          <a:p>
            <a:r>
              <a:rPr lang="sv-SE"/>
              <a:t>Tabell- och attributstruktur blir </a:t>
            </a:r>
            <a:r>
              <a:rPr lang="sv-SE" u="sng"/>
              <a:t>jätteviktigt</a:t>
            </a:r>
          </a:p>
        </p:txBody>
      </p:sp>
      <p:sp>
        <p:nvSpPr>
          <p:cNvPr id="3" name="Platshållare för innehåll 2">
            <a:extLst>
              <a:ext uri="{FF2B5EF4-FFF2-40B4-BE49-F238E27FC236}">
                <a16:creationId xmlns:a16="http://schemas.microsoft.com/office/drawing/2014/main" id="{52524B74-2DD5-3EBD-DD27-F003F28B5E57}"/>
              </a:ext>
            </a:extLst>
          </p:cNvPr>
          <p:cNvSpPr>
            <a:spLocks noGrp="1"/>
          </p:cNvSpPr>
          <p:nvPr>
            <p:ph sz="half" idx="1"/>
          </p:nvPr>
        </p:nvSpPr>
        <p:spPr/>
        <p:txBody>
          <a:bodyPr/>
          <a:lstStyle/>
          <a:p>
            <a:r>
              <a:rPr lang="sv-SE"/>
              <a:t>Vid sökning på ett värde i </a:t>
            </a:r>
            <a:r>
              <a:rPr lang="sv-SE" u="sng"/>
              <a:t>alla</a:t>
            </a:r>
            <a:r>
              <a:rPr lang="sv-SE"/>
              <a:t> attribut behöver inte du eller AI-modellen veta vad attributen heter </a:t>
            </a:r>
          </a:p>
          <a:p>
            <a:pPr lvl="1"/>
            <a:r>
              <a:rPr lang="sv-SE"/>
              <a:t>Vi använde formatet JSONB för det. </a:t>
            </a:r>
          </a:p>
          <a:p>
            <a:pPr lvl="1"/>
            <a:r>
              <a:rPr lang="sv-SE"/>
              <a:t>En förutsättning när data är mindre strukturerad, eller komplex </a:t>
            </a:r>
          </a:p>
          <a:p>
            <a:pPr lvl="1"/>
            <a:r>
              <a:rPr lang="sv-SE"/>
              <a:t>Ibland behöver sökning ske i både attribut och värde </a:t>
            </a:r>
          </a:p>
          <a:p>
            <a:pPr lvl="1"/>
            <a:endParaRPr lang="sv-SE"/>
          </a:p>
          <a:p>
            <a:pPr marL="288000" lvl="1" indent="0">
              <a:buNone/>
            </a:pPr>
            <a:r>
              <a:rPr lang="sv-SE"/>
              <a:t>Och så finns det tabellstrukturer som aldrig(?) blir bra:</a:t>
            </a:r>
          </a:p>
          <a:p>
            <a:pPr marL="288000" lvl="1" indent="0">
              <a:buNone/>
            </a:pPr>
            <a:r>
              <a:rPr lang="sv-SE"/>
              <a:t>Värden med JA/Nej, koder som 1,2,3 osv.</a:t>
            </a:r>
          </a:p>
          <a:p>
            <a:pPr lvl="1"/>
            <a:endParaRPr lang="sv-SE"/>
          </a:p>
        </p:txBody>
      </p:sp>
      <p:pic>
        <p:nvPicPr>
          <p:cNvPr id="9" name="Platshållare för innehåll 8">
            <a:extLst>
              <a:ext uri="{FF2B5EF4-FFF2-40B4-BE49-F238E27FC236}">
                <a16:creationId xmlns:a16="http://schemas.microsoft.com/office/drawing/2014/main" id="{3962FEAA-FC03-D65B-749E-61965F8ECF98}"/>
              </a:ext>
            </a:extLst>
          </p:cNvPr>
          <p:cNvPicPr>
            <a:picLocks noGrp="1" noChangeAspect="1"/>
          </p:cNvPicPr>
          <p:nvPr>
            <p:ph sz="half" idx="2"/>
          </p:nvPr>
        </p:nvPicPr>
        <p:blipFill>
          <a:blip r:embed="rId2"/>
          <a:stretch>
            <a:fillRect/>
          </a:stretch>
        </p:blipFill>
        <p:spPr>
          <a:xfrm>
            <a:off x="6451432" y="4080257"/>
            <a:ext cx="5329238" cy="1036240"/>
          </a:xfrm>
          <a:prstGeom prst="rect">
            <a:avLst/>
          </a:prstGeom>
        </p:spPr>
      </p:pic>
      <p:sp>
        <p:nvSpPr>
          <p:cNvPr id="5" name="Platshållare för datum 4">
            <a:extLst>
              <a:ext uri="{FF2B5EF4-FFF2-40B4-BE49-F238E27FC236}">
                <a16:creationId xmlns:a16="http://schemas.microsoft.com/office/drawing/2014/main" id="{3173A759-4080-58A8-E96F-7E6D3B11D06B}"/>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7" name="Bildobjekt 6">
            <a:extLst>
              <a:ext uri="{FF2B5EF4-FFF2-40B4-BE49-F238E27FC236}">
                <a16:creationId xmlns:a16="http://schemas.microsoft.com/office/drawing/2014/main" id="{349AA7B0-BD5C-DBF2-25C6-7F546AC74A1F}"/>
              </a:ext>
            </a:extLst>
          </p:cNvPr>
          <p:cNvPicPr>
            <a:picLocks noChangeAspect="1"/>
          </p:cNvPicPr>
          <p:nvPr/>
        </p:nvPicPr>
        <p:blipFill>
          <a:blip r:embed="rId3"/>
          <a:stretch>
            <a:fillRect/>
          </a:stretch>
        </p:blipFill>
        <p:spPr>
          <a:xfrm>
            <a:off x="7203117" y="2509832"/>
            <a:ext cx="3439005" cy="1171739"/>
          </a:xfrm>
          <a:prstGeom prst="rect">
            <a:avLst/>
          </a:prstGeom>
        </p:spPr>
      </p:pic>
    </p:spTree>
    <p:extLst>
      <p:ext uri="{BB962C8B-B14F-4D97-AF65-F5344CB8AC3E}">
        <p14:creationId xmlns:p14="http://schemas.microsoft.com/office/powerpoint/2010/main" val="191617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1C42BD9D-E36F-58E5-3088-47254466B48A}"/>
              </a:ext>
            </a:extLst>
          </p:cNvPr>
          <p:cNvSpPr>
            <a:spLocks noGrp="1"/>
          </p:cNvSpPr>
          <p:nvPr>
            <p:ph sz="half" idx="2"/>
          </p:nvPr>
        </p:nvSpPr>
        <p:spPr>
          <a:xfrm>
            <a:off x="605126" y="1739713"/>
            <a:ext cx="10232737" cy="3927600"/>
          </a:xfrm>
          <a:solidFill>
            <a:schemeClr val="bg1"/>
          </a:solidFill>
        </p:spPr>
        <p:txBody>
          <a:bodyPr/>
          <a:lstStyle/>
          <a:p>
            <a:r>
              <a:rPr lang="sv-SE"/>
              <a:t>Alla riksintressen läggs ihop till en platsmask (union) (</a:t>
            </a:r>
            <a:r>
              <a:rPr lang="sv-SE">
                <a:solidFill>
                  <a:srgbClr val="FF0000"/>
                </a:solidFill>
              </a:rPr>
              <a:t>dock görs ett felaktigt urval där riksintressen finns som ett värde i attribut</a:t>
            </a:r>
            <a:r>
              <a:rPr lang="sv-SE"/>
              <a:t>)</a:t>
            </a:r>
          </a:p>
          <a:p>
            <a:r>
              <a:rPr lang="sv-SE"/>
              <a:t>De två tabellerna med nybyggnadskartor vi har (förenklade och vanliga) läggs ihop till </a:t>
            </a:r>
            <a:r>
              <a:rPr lang="sv-SE" err="1"/>
              <a:t>källager</a:t>
            </a:r>
            <a:r>
              <a:rPr lang="sv-SE"/>
              <a:t>. </a:t>
            </a:r>
          </a:p>
          <a:p>
            <a:r>
              <a:rPr lang="sv-SE"/>
              <a:t>En selektion skapas där nybyggnadskartor finns i riksintresseområde</a:t>
            </a:r>
          </a:p>
          <a:p>
            <a:r>
              <a:rPr lang="sv-SE"/>
              <a:t>Ett urval görs från byggnadstabell där värde är ungefär ’Bostad’, ’Bostadshus’, ’</a:t>
            </a:r>
            <a:r>
              <a:rPr lang="sv-SE" err="1"/>
              <a:t>residential</a:t>
            </a:r>
            <a:r>
              <a:rPr lang="sv-SE"/>
              <a:t>’  och där bostaden är inom 100m från selektionen ovan.</a:t>
            </a:r>
          </a:p>
          <a:p>
            <a:r>
              <a:rPr lang="sv-SE"/>
              <a:t>Där bostad finns inom 100m får nybyggnadskartan värdet ”har bostadshus_100m = sant”</a:t>
            </a:r>
          </a:p>
        </p:txBody>
      </p:sp>
      <p:pic>
        <p:nvPicPr>
          <p:cNvPr id="14" name="Bildobjekt 13">
            <a:extLst>
              <a:ext uri="{FF2B5EF4-FFF2-40B4-BE49-F238E27FC236}">
                <a16:creationId xmlns:a16="http://schemas.microsoft.com/office/drawing/2014/main" id="{F3AC7DC5-9A4B-EBA6-939E-5FD4EA35053F}"/>
              </a:ext>
            </a:extLst>
          </p:cNvPr>
          <p:cNvPicPr>
            <a:picLocks noChangeAspect="1"/>
          </p:cNvPicPr>
          <p:nvPr/>
        </p:nvPicPr>
        <p:blipFill>
          <a:blip r:embed="rId3"/>
          <a:srcRect l="7328" r="-7328" b="13501"/>
          <a:stretch>
            <a:fillRect/>
          </a:stretch>
        </p:blipFill>
        <p:spPr>
          <a:xfrm>
            <a:off x="1789705" y="1739713"/>
            <a:ext cx="8371332" cy="4090672"/>
          </a:xfrm>
          <a:prstGeom prst="rect">
            <a:avLst/>
          </a:prstGeom>
        </p:spPr>
      </p:pic>
      <p:sp>
        <p:nvSpPr>
          <p:cNvPr id="2" name="Rubrik 1">
            <a:extLst>
              <a:ext uri="{FF2B5EF4-FFF2-40B4-BE49-F238E27FC236}">
                <a16:creationId xmlns:a16="http://schemas.microsoft.com/office/drawing/2014/main" id="{1FCE1978-C618-D8C9-ACD7-B38CA17695F2}"/>
              </a:ext>
            </a:extLst>
          </p:cNvPr>
          <p:cNvSpPr>
            <a:spLocks noGrp="1"/>
          </p:cNvSpPr>
          <p:nvPr>
            <p:ph type="title"/>
          </p:nvPr>
        </p:nvSpPr>
        <p:spPr/>
        <p:txBody>
          <a:bodyPr/>
          <a:lstStyle/>
          <a:p>
            <a:r>
              <a:rPr lang="sv-SE"/>
              <a:t>En lite mer komplex fråga:</a:t>
            </a:r>
          </a:p>
        </p:txBody>
      </p:sp>
      <p:sp>
        <p:nvSpPr>
          <p:cNvPr id="3" name="Platshållare för innehåll 2">
            <a:extLst>
              <a:ext uri="{FF2B5EF4-FFF2-40B4-BE49-F238E27FC236}">
                <a16:creationId xmlns:a16="http://schemas.microsoft.com/office/drawing/2014/main" id="{9E926724-5ED0-ED2D-7F2A-D7CDD3F8C166}"/>
              </a:ext>
            </a:extLst>
          </p:cNvPr>
          <p:cNvSpPr>
            <a:spLocks noGrp="1"/>
          </p:cNvSpPr>
          <p:nvPr>
            <p:ph sz="half" idx="1"/>
          </p:nvPr>
        </p:nvSpPr>
        <p:spPr>
          <a:xfrm>
            <a:off x="605127" y="1115657"/>
            <a:ext cx="8542142" cy="3344376"/>
          </a:xfrm>
        </p:spPr>
        <p:txBody>
          <a:bodyPr/>
          <a:lstStyle/>
          <a:p>
            <a:pPr marL="0" indent="0">
              <a:buNone/>
            </a:pPr>
            <a:r>
              <a:rPr lang="sv-SE" sz="1600" b="1"/>
              <a:t>jag skulle vilja ha en lista med nybyggnadskartor som ligger i riksintressen och med information om det finns bostadshus inom 100 m</a:t>
            </a:r>
          </a:p>
          <a:p>
            <a:endParaRPr lang="sv-SE" sz="1600" b="1"/>
          </a:p>
          <a:p>
            <a:endParaRPr lang="sv-SE" sz="1800"/>
          </a:p>
        </p:txBody>
      </p:sp>
      <p:sp>
        <p:nvSpPr>
          <p:cNvPr id="5" name="Platshållare för datum 4">
            <a:extLst>
              <a:ext uri="{FF2B5EF4-FFF2-40B4-BE49-F238E27FC236}">
                <a16:creationId xmlns:a16="http://schemas.microsoft.com/office/drawing/2014/main" id="{4C160241-6CC4-4C8F-BE01-64732BBDE3F8}"/>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12" name="Bildobjekt 11">
            <a:extLst>
              <a:ext uri="{FF2B5EF4-FFF2-40B4-BE49-F238E27FC236}">
                <a16:creationId xmlns:a16="http://schemas.microsoft.com/office/drawing/2014/main" id="{3A595428-E833-C0E8-7239-F64DEC5C06C3}"/>
              </a:ext>
            </a:extLst>
          </p:cNvPr>
          <p:cNvPicPr>
            <a:picLocks noChangeAspect="1"/>
          </p:cNvPicPr>
          <p:nvPr/>
        </p:nvPicPr>
        <p:blipFill>
          <a:blip r:embed="rId4"/>
          <a:stretch>
            <a:fillRect/>
          </a:stretch>
        </p:blipFill>
        <p:spPr>
          <a:xfrm>
            <a:off x="3431816" y="1465918"/>
            <a:ext cx="6383987" cy="3926164"/>
          </a:xfrm>
          <a:prstGeom prst="rect">
            <a:avLst/>
          </a:prstGeom>
        </p:spPr>
      </p:pic>
    </p:spTree>
    <p:extLst>
      <p:ext uri="{BB962C8B-B14F-4D97-AF65-F5344CB8AC3E}">
        <p14:creationId xmlns:p14="http://schemas.microsoft.com/office/powerpoint/2010/main" val="25320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set>
                                      <p:cBhvr override="childStyle">
                                        <p:cTn dur="1" fill="hold" display="0" masterRel="nextClick" afterEffect="1"/>
                                        <p:tgtEl>
                                          <p:spTgt spid="4">
                                            <p:txEl>
                                              <p:pRg st="1" end="1"/>
                                            </p:txEl>
                                          </p:spTgt>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set>
                                      <p:cBhvr override="childStyle">
                                        <p:cTn dur="1" fill="hold" display="0" masterRel="nextClick" afterEffect="1"/>
                                        <p:tgtEl>
                                          <p:spTgt spid="4">
                                            <p:txEl>
                                              <p:pRg st="2" end="2"/>
                                            </p:txEl>
                                          </p:spTgt>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subTnLst>
                                    <p:set>
                                      <p:cBhvr override="childStyle">
                                        <p:cTn dur="1" fill="hold" display="0" masterRel="nextClick" afterEffect="1"/>
                                        <p:tgtEl>
                                          <p:spTgt spid="4">
                                            <p:txEl>
                                              <p:pRg st="3" end="3"/>
                                            </p:txEl>
                                          </p:spTgt>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subTnLst>
                                    <p:set>
                                      <p:cBhvr override="childStyle">
                                        <p:cTn dur="1" fill="hold" display="0" masterRel="nextClick" afterEffect="1"/>
                                        <p:tgtEl>
                                          <p:spTgt spid="4">
                                            <p:txEl>
                                              <p:pRg st="4" end="4"/>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D9E97B-C79A-0AA8-09D5-4F21377FF081}"/>
              </a:ext>
            </a:extLst>
          </p:cNvPr>
          <p:cNvSpPr>
            <a:spLocks noGrp="1"/>
          </p:cNvSpPr>
          <p:nvPr>
            <p:ph type="title"/>
          </p:nvPr>
        </p:nvSpPr>
        <p:spPr/>
        <p:txBody>
          <a:bodyPr/>
          <a:lstStyle/>
          <a:p>
            <a:r>
              <a:rPr lang="sv-SE"/>
              <a:t>Och riktigt så enkelt är det inte…</a:t>
            </a:r>
          </a:p>
        </p:txBody>
      </p:sp>
      <p:pic>
        <p:nvPicPr>
          <p:cNvPr id="10" name="Platshållare för innehåll 9">
            <a:extLst>
              <a:ext uri="{FF2B5EF4-FFF2-40B4-BE49-F238E27FC236}">
                <a16:creationId xmlns:a16="http://schemas.microsoft.com/office/drawing/2014/main" id="{8FC0D14A-3A6A-37B0-147A-8B03A1B66854}"/>
              </a:ext>
            </a:extLst>
          </p:cNvPr>
          <p:cNvPicPr>
            <a:picLocks noGrp="1" noChangeAspect="1"/>
          </p:cNvPicPr>
          <p:nvPr>
            <p:ph sz="half" idx="1"/>
          </p:nvPr>
        </p:nvPicPr>
        <p:blipFill>
          <a:blip r:embed="rId3"/>
          <a:stretch>
            <a:fillRect/>
          </a:stretch>
        </p:blipFill>
        <p:spPr>
          <a:xfrm>
            <a:off x="714497" y="2065991"/>
            <a:ext cx="5068395" cy="2285303"/>
          </a:xfrm>
          <a:prstGeom prst="rect">
            <a:avLst/>
          </a:prstGeom>
        </p:spPr>
      </p:pic>
      <p:pic>
        <p:nvPicPr>
          <p:cNvPr id="7" name="Platshållare för innehåll 6">
            <a:extLst>
              <a:ext uri="{FF2B5EF4-FFF2-40B4-BE49-F238E27FC236}">
                <a16:creationId xmlns:a16="http://schemas.microsoft.com/office/drawing/2014/main" id="{FD6C6719-BFAE-EDB5-5ED9-74471F32262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257925" y="2535280"/>
            <a:ext cx="5329238" cy="1816014"/>
          </a:xfrm>
          <a:prstGeom prst="rect">
            <a:avLst/>
          </a:prstGeom>
        </p:spPr>
      </p:pic>
      <p:sp>
        <p:nvSpPr>
          <p:cNvPr id="5" name="Platshållare för datum 4">
            <a:extLst>
              <a:ext uri="{FF2B5EF4-FFF2-40B4-BE49-F238E27FC236}">
                <a16:creationId xmlns:a16="http://schemas.microsoft.com/office/drawing/2014/main" id="{37C72998-9548-BC28-7515-7386B9DE34AE}"/>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8" name="textruta 7">
            <a:extLst>
              <a:ext uri="{FF2B5EF4-FFF2-40B4-BE49-F238E27FC236}">
                <a16:creationId xmlns:a16="http://schemas.microsoft.com/office/drawing/2014/main" id="{ED615CE3-7E39-4BBC-CFFE-5D80CE5F5020}"/>
              </a:ext>
            </a:extLst>
          </p:cNvPr>
          <p:cNvSpPr txBox="1"/>
          <p:nvPr/>
        </p:nvSpPr>
        <p:spPr>
          <a:xfrm>
            <a:off x="9131121" y="3947376"/>
            <a:ext cx="200705" cy="307777"/>
          </a:xfrm>
          <a:prstGeom prst="rect">
            <a:avLst/>
          </a:prstGeom>
          <a:noFill/>
        </p:spPr>
        <p:txBody>
          <a:bodyPr wrap="square" lIns="0" tIns="0" rIns="0" bIns="0" rtlCol="0">
            <a:spAutoFit/>
          </a:bodyPr>
          <a:lstStyle/>
          <a:p>
            <a:pPr algn="l"/>
            <a:r>
              <a:rPr lang="sv-SE" sz="2000"/>
              <a:t>?</a:t>
            </a:r>
          </a:p>
        </p:txBody>
      </p:sp>
      <p:sp>
        <p:nvSpPr>
          <p:cNvPr id="11" name="textruta 10">
            <a:extLst>
              <a:ext uri="{FF2B5EF4-FFF2-40B4-BE49-F238E27FC236}">
                <a16:creationId xmlns:a16="http://schemas.microsoft.com/office/drawing/2014/main" id="{EB88E48C-8E27-533C-8609-A6F4E1A758AB}"/>
              </a:ext>
            </a:extLst>
          </p:cNvPr>
          <p:cNvSpPr txBox="1"/>
          <p:nvPr/>
        </p:nvSpPr>
        <p:spPr>
          <a:xfrm>
            <a:off x="920839" y="1565153"/>
            <a:ext cx="4655713" cy="923330"/>
          </a:xfrm>
          <a:prstGeom prst="rect">
            <a:avLst/>
          </a:prstGeom>
          <a:noFill/>
        </p:spPr>
        <p:txBody>
          <a:bodyPr wrap="square" lIns="0" tIns="0" rIns="0" bIns="0" rtlCol="0">
            <a:spAutoFit/>
          </a:bodyPr>
          <a:lstStyle/>
          <a:p>
            <a:pPr algn="l"/>
            <a:r>
              <a:rPr lang="sv-SE" sz="2000"/>
              <a:t>En liten ändring i instruktionerna för att få ren SQL som svar först kan resultera i helt oväntade fel…</a:t>
            </a:r>
          </a:p>
        </p:txBody>
      </p:sp>
    </p:spTree>
    <p:extLst>
      <p:ext uri="{BB962C8B-B14F-4D97-AF65-F5344CB8AC3E}">
        <p14:creationId xmlns:p14="http://schemas.microsoft.com/office/powerpoint/2010/main" val="112698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AFB7-00C5-4544-F606-68537C395BA7}"/>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EF69C3AB-9B06-E295-5E53-BD0CBD18FA26}"/>
              </a:ext>
            </a:extLst>
          </p:cNvPr>
          <p:cNvSpPr>
            <a:spLocks noGrp="1"/>
          </p:cNvSpPr>
          <p:nvPr>
            <p:ph type="title"/>
          </p:nvPr>
        </p:nvSpPr>
        <p:spPr/>
        <p:txBody>
          <a:bodyPr/>
          <a:lstStyle/>
          <a:p>
            <a:r>
              <a:rPr lang="sv-SE" err="1"/>
              <a:t>Tool</a:t>
            </a:r>
            <a:r>
              <a:rPr lang="sv-SE"/>
              <a:t> </a:t>
            </a:r>
            <a:r>
              <a:rPr lang="sv-SE" err="1"/>
              <a:t>calling</a:t>
            </a:r>
            <a:r>
              <a:rPr lang="sv-SE"/>
              <a:t> fas 2</a:t>
            </a:r>
          </a:p>
        </p:txBody>
      </p:sp>
      <p:sp>
        <p:nvSpPr>
          <p:cNvPr id="7" name="Platshållare för text 6">
            <a:extLst>
              <a:ext uri="{FF2B5EF4-FFF2-40B4-BE49-F238E27FC236}">
                <a16:creationId xmlns:a16="http://schemas.microsoft.com/office/drawing/2014/main" id="{6C36CCBF-9415-0ACB-5709-43D27AB74CF2}"/>
              </a:ext>
            </a:extLst>
          </p:cNvPr>
          <p:cNvSpPr>
            <a:spLocks noGrp="1"/>
          </p:cNvSpPr>
          <p:nvPr>
            <p:ph type="body" idx="1"/>
          </p:nvPr>
        </p:nvSpPr>
        <p:spPr/>
        <p:txBody>
          <a:bodyPr/>
          <a:lstStyle/>
          <a:p>
            <a:r>
              <a:rPr lang="sv-SE"/>
              <a:t>Göra en produktionsprocess</a:t>
            </a:r>
          </a:p>
        </p:txBody>
      </p:sp>
      <p:sp>
        <p:nvSpPr>
          <p:cNvPr id="5" name="Platshållare för datum 4">
            <a:extLst>
              <a:ext uri="{FF2B5EF4-FFF2-40B4-BE49-F238E27FC236}">
                <a16:creationId xmlns:a16="http://schemas.microsoft.com/office/drawing/2014/main" id="{81689410-83B7-9EFA-6498-C7BCC37CDD97}"/>
              </a:ext>
            </a:extLst>
          </p:cNvPr>
          <p:cNvSpPr>
            <a:spLocks noGrp="1"/>
          </p:cNvSpPr>
          <p:nvPr>
            <p:ph type="dt" sz="half" idx="10"/>
          </p:nvPr>
        </p:nvSpPr>
        <p:spPr/>
        <p:txBody>
          <a:bodyPr/>
          <a:lstStyle/>
          <a:p>
            <a:fld id="{556A8EF5-9093-470B-9F05-0BD732900D2B}" type="datetime1">
              <a:rPr lang="sv-SE" smtClean="0"/>
              <a:t>2025-11-20</a:t>
            </a:fld>
            <a:endParaRPr lang="sv-SE"/>
          </a:p>
        </p:txBody>
      </p:sp>
    </p:spTree>
    <p:extLst>
      <p:ext uri="{BB962C8B-B14F-4D97-AF65-F5344CB8AC3E}">
        <p14:creationId xmlns:p14="http://schemas.microsoft.com/office/powerpoint/2010/main" val="421115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64A1D4-9E2D-C814-4608-90212620359B}"/>
              </a:ext>
            </a:extLst>
          </p:cNvPr>
          <p:cNvSpPr>
            <a:spLocks noGrp="1"/>
          </p:cNvSpPr>
          <p:nvPr>
            <p:ph type="title"/>
          </p:nvPr>
        </p:nvSpPr>
        <p:spPr/>
        <p:txBody>
          <a:bodyPr/>
          <a:lstStyle/>
          <a:p>
            <a:r>
              <a:rPr lang="sv-SE"/>
              <a:t>Vad behövs för att få till en lyckad produktion?</a:t>
            </a:r>
          </a:p>
        </p:txBody>
      </p:sp>
      <p:sp>
        <p:nvSpPr>
          <p:cNvPr id="3" name="Platshållare för innehåll 2">
            <a:extLst>
              <a:ext uri="{FF2B5EF4-FFF2-40B4-BE49-F238E27FC236}">
                <a16:creationId xmlns:a16="http://schemas.microsoft.com/office/drawing/2014/main" id="{0C3F0C85-F8FF-3F84-A0EB-1240E133E66E}"/>
              </a:ext>
            </a:extLst>
          </p:cNvPr>
          <p:cNvSpPr>
            <a:spLocks noGrp="1"/>
          </p:cNvSpPr>
          <p:nvPr>
            <p:ph sz="half" idx="1"/>
          </p:nvPr>
        </p:nvSpPr>
        <p:spPr/>
        <p:txBody>
          <a:bodyPr/>
          <a:lstStyle/>
          <a:p>
            <a:pPr lvl="0"/>
            <a:r>
              <a:rPr lang="sv-SE"/>
              <a:t>Genomarbetad och förberedd data (strukturerad, homogeniserad)</a:t>
            </a:r>
          </a:p>
          <a:p>
            <a:pPr lvl="1"/>
            <a:r>
              <a:rPr lang="sv-SE"/>
              <a:t>Namngivning av lager och kategorier</a:t>
            </a:r>
          </a:p>
          <a:p>
            <a:pPr lvl="1"/>
            <a:r>
              <a:rPr lang="sv-SE"/>
              <a:t>Hantering av olika typer av attribut</a:t>
            </a:r>
          </a:p>
          <a:p>
            <a:pPr lvl="0"/>
            <a:r>
              <a:rPr lang="sv-SE"/>
              <a:t>Instruktioner till modellen/träning av AI</a:t>
            </a:r>
          </a:p>
          <a:p>
            <a:pPr lvl="1"/>
            <a:r>
              <a:rPr lang="sv-SE"/>
              <a:t>Få den att välja rätt data</a:t>
            </a:r>
          </a:p>
          <a:p>
            <a:pPr lvl="1"/>
            <a:r>
              <a:rPr lang="sv-SE"/>
              <a:t>Få ett användbart svar </a:t>
            </a:r>
          </a:p>
          <a:p>
            <a:pPr lvl="0"/>
            <a:r>
              <a:rPr lang="sv-SE"/>
              <a:t>Presentation av resultatet</a:t>
            </a:r>
          </a:p>
          <a:p>
            <a:pPr lvl="1"/>
            <a:r>
              <a:rPr lang="sv-SE"/>
              <a:t>Göra användarvänligt </a:t>
            </a:r>
          </a:p>
          <a:p>
            <a:pPr lvl="1"/>
            <a:r>
              <a:rPr lang="sv-SE"/>
              <a:t>Skapa möjlighet till dialog mellan användare och AI-modellen.</a:t>
            </a:r>
          </a:p>
          <a:p>
            <a:endParaRPr lang="sv-SE"/>
          </a:p>
        </p:txBody>
      </p:sp>
      <p:pic>
        <p:nvPicPr>
          <p:cNvPr id="7" name="Platshållare för innehåll 6" descr="Olika siffror i vitt flygande omkring">
            <a:extLst>
              <a:ext uri="{FF2B5EF4-FFF2-40B4-BE49-F238E27FC236}">
                <a16:creationId xmlns:a16="http://schemas.microsoft.com/office/drawing/2014/main" id="{D2C0DAE6-B32A-07FB-6288-FC44BDE5140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04227" y="1479550"/>
            <a:ext cx="5236633" cy="3927475"/>
          </a:xfrm>
        </p:spPr>
      </p:pic>
      <p:sp>
        <p:nvSpPr>
          <p:cNvPr id="5" name="Platshållare för datum 4">
            <a:extLst>
              <a:ext uri="{FF2B5EF4-FFF2-40B4-BE49-F238E27FC236}">
                <a16:creationId xmlns:a16="http://schemas.microsoft.com/office/drawing/2014/main" id="{9EEA6294-3856-03D9-3E23-49EA1359FF1B}"/>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8" name="Rektangel: rundade hörn 7">
            <a:extLst>
              <a:ext uri="{FF2B5EF4-FFF2-40B4-BE49-F238E27FC236}">
                <a16:creationId xmlns:a16="http://schemas.microsoft.com/office/drawing/2014/main" id="{A60FBA82-A3BD-890F-5DBA-ABDFE45D312F}"/>
              </a:ext>
            </a:extLst>
          </p:cNvPr>
          <p:cNvSpPr/>
          <p:nvPr/>
        </p:nvSpPr>
        <p:spPr>
          <a:xfrm>
            <a:off x="505838" y="2879387"/>
            <a:ext cx="5590162" cy="1099226"/>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2000" err="1">
              <a:ln w="0"/>
              <a:solidFill>
                <a:schemeClr val="tx1"/>
              </a:solidFill>
              <a:effectLst>
                <a:outerShdw blurRad="38100" dist="19050" dir="2700000" algn="tl" rotWithShape="0">
                  <a:schemeClr val="dk1">
                    <a:alpha val="40000"/>
                  </a:schemeClr>
                </a:outerShdw>
              </a:effectLst>
            </a:endParaRPr>
          </a:p>
        </p:txBody>
      </p:sp>
      <p:sp>
        <p:nvSpPr>
          <p:cNvPr id="9" name="textruta 8">
            <a:extLst>
              <a:ext uri="{FF2B5EF4-FFF2-40B4-BE49-F238E27FC236}">
                <a16:creationId xmlns:a16="http://schemas.microsoft.com/office/drawing/2014/main" id="{4696B436-2E0E-60A7-5214-7EB6F456B8EE}"/>
              </a:ext>
            </a:extLst>
          </p:cNvPr>
          <p:cNvSpPr txBox="1"/>
          <p:nvPr/>
        </p:nvSpPr>
        <p:spPr>
          <a:xfrm>
            <a:off x="5341782" y="3275111"/>
            <a:ext cx="4096489" cy="307777"/>
          </a:xfrm>
          <a:prstGeom prst="rect">
            <a:avLst/>
          </a:prstGeom>
          <a:solidFill>
            <a:schemeClr val="bg1"/>
          </a:solidFill>
        </p:spPr>
        <p:txBody>
          <a:bodyPr wrap="square" lIns="0" tIns="0" rIns="0" bIns="0" rtlCol="0">
            <a:spAutoFit/>
          </a:bodyPr>
          <a:lstStyle/>
          <a:p>
            <a:pPr algn="l"/>
            <a:r>
              <a:rPr lang="sv-SE" sz="2000"/>
              <a:t>Framför allt det här vi fokuserat på</a:t>
            </a:r>
          </a:p>
        </p:txBody>
      </p:sp>
    </p:spTree>
    <p:extLst>
      <p:ext uri="{BB962C8B-B14F-4D97-AF65-F5344CB8AC3E}">
        <p14:creationId xmlns:p14="http://schemas.microsoft.com/office/powerpoint/2010/main" val="26467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225DD-DF42-6F44-A354-F76F04BB5B13}"/>
              </a:ext>
            </a:extLst>
          </p:cNvPr>
          <p:cNvSpPr>
            <a:spLocks noGrp="1"/>
          </p:cNvSpPr>
          <p:nvPr>
            <p:ph type="title"/>
          </p:nvPr>
        </p:nvSpPr>
        <p:spPr/>
        <p:txBody>
          <a:bodyPr/>
          <a:lstStyle/>
          <a:p>
            <a:r>
              <a:rPr lang="sv-SE"/>
              <a:t>Vad gör instruktionerna? </a:t>
            </a:r>
          </a:p>
        </p:txBody>
      </p:sp>
      <p:sp>
        <p:nvSpPr>
          <p:cNvPr id="3" name="Platshållare för innehåll 2">
            <a:extLst>
              <a:ext uri="{FF2B5EF4-FFF2-40B4-BE49-F238E27FC236}">
                <a16:creationId xmlns:a16="http://schemas.microsoft.com/office/drawing/2014/main" id="{CCD213B4-1165-373D-5055-684A36C2305C}"/>
              </a:ext>
            </a:extLst>
          </p:cNvPr>
          <p:cNvSpPr>
            <a:spLocks noGrp="1"/>
          </p:cNvSpPr>
          <p:nvPr>
            <p:ph sz="half" idx="1"/>
          </p:nvPr>
        </p:nvSpPr>
        <p:spPr>
          <a:xfrm>
            <a:off x="695165" y="1293967"/>
            <a:ext cx="5322812" cy="3927600"/>
          </a:xfrm>
        </p:spPr>
        <p:txBody>
          <a:bodyPr/>
          <a:lstStyle/>
          <a:p>
            <a:pPr lvl="1">
              <a:buFont typeface="Arial" panose="020B0604020202020204" pitchFamily="34" charset="0"/>
              <a:buChar char="•"/>
            </a:pPr>
            <a:r>
              <a:rPr lang="sv-SE" sz="1800"/>
              <a:t>Styr hur modellen ska bete sig</a:t>
            </a:r>
          </a:p>
          <a:p>
            <a:pPr lvl="1">
              <a:buFont typeface="Arial" panose="020B0604020202020204" pitchFamily="34" charset="0"/>
              <a:buChar char="•"/>
            </a:pPr>
            <a:r>
              <a:rPr lang="sv-SE" sz="1800"/>
              <a:t>Bestämmer regler som den ska förhålla sig till. </a:t>
            </a:r>
          </a:p>
          <a:p>
            <a:pPr lvl="1">
              <a:buFont typeface="Arial" panose="020B0604020202020204" pitchFamily="34" charset="0"/>
              <a:buChar char="•"/>
            </a:pPr>
            <a:r>
              <a:rPr lang="sv-SE" sz="1800"/>
              <a:t>Styr hur modellen svarar och med vad. </a:t>
            </a:r>
          </a:p>
          <a:p>
            <a:pPr marL="288000" lvl="1" indent="0">
              <a:buNone/>
            </a:pPr>
            <a:endParaRPr lang="sv-SE" sz="1800"/>
          </a:p>
          <a:p>
            <a:pPr marL="288000" lvl="1" indent="0">
              <a:buNone/>
            </a:pPr>
            <a:r>
              <a:rPr lang="sv-SE" sz="1800"/>
              <a:t>Det är här modellen ”programmeras” att leverera det du vill</a:t>
            </a:r>
          </a:p>
          <a:p>
            <a:pPr marL="288000" lvl="1" indent="0">
              <a:buNone/>
            </a:pPr>
            <a:r>
              <a:rPr lang="sv-SE" sz="1800"/>
              <a:t>Instruktionerna bygger på vad din data är och hur den är strukturerad, och vad du vill ha svar på från din data. </a:t>
            </a:r>
          </a:p>
          <a:p>
            <a:pPr marL="0" indent="0">
              <a:buNone/>
            </a:pPr>
            <a:endParaRPr lang="sv-SE" sz="700"/>
          </a:p>
        </p:txBody>
      </p:sp>
      <p:pic>
        <p:nvPicPr>
          <p:cNvPr id="7" name="Platshållare för innehåll 6" descr="Man och flicka i videosamtal med bärbar dator">
            <a:extLst>
              <a:ext uri="{FF2B5EF4-FFF2-40B4-BE49-F238E27FC236}">
                <a16:creationId xmlns:a16="http://schemas.microsoft.com/office/drawing/2014/main" id="{77D820D0-0BB7-29FF-65B5-D736B940F83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57925" y="1665997"/>
            <a:ext cx="5329238" cy="3554580"/>
          </a:xfrm>
        </p:spPr>
      </p:pic>
      <p:sp>
        <p:nvSpPr>
          <p:cNvPr id="5" name="Platshållare för datum 4">
            <a:extLst>
              <a:ext uri="{FF2B5EF4-FFF2-40B4-BE49-F238E27FC236}">
                <a16:creationId xmlns:a16="http://schemas.microsoft.com/office/drawing/2014/main" id="{0C24AFBE-7E08-D379-6601-198E5CD7FC26}"/>
              </a:ext>
            </a:extLst>
          </p:cNvPr>
          <p:cNvSpPr>
            <a:spLocks noGrp="1"/>
          </p:cNvSpPr>
          <p:nvPr>
            <p:ph type="dt" sz="half" idx="10"/>
          </p:nvPr>
        </p:nvSpPr>
        <p:spPr/>
        <p:txBody>
          <a:bodyPr/>
          <a:lstStyle/>
          <a:p>
            <a:fld id="{556A8EF5-9093-470B-9F05-0BD732900D2B}" type="datetime1">
              <a:rPr lang="sv-SE" smtClean="0"/>
              <a:t>2025-11-20</a:t>
            </a:fld>
            <a:endParaRPr lang="sv-SE"/>
          </a:p>
        </p:txBody>
      </p:sp>
    </p:spTree>
    <p:extLst>
      <p:ext uri="{BB962C8B-B14F-4D97-AF65-F5344CB8AC3E}">
        <p14:creationId xmlns:p14="http://schemas.microsoft.com/office/powerpoint/2010/main" val="3076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Personer och pilar">
            <a:extLst>
              <a:ext uri="{FF2B5EF4-FFF2-40B4-BE49-F238E27FC236}">
                <a16:creationId xmlns:a16="http://schemas.microsoft.com/office/drawing/2014/main" id="{DAD21F83-9707-8A37-E5C8-81B93D55D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88" y="867626"/>
            <a:ext cx="9409890" cy="4924495"/>
          </a:xfrm>
          <a:prstGeom prst="rect">
            <a:avLst/>
          </a:prstGeom>
        </p:spPr>
      </p:pic>
      <p:sp>
        <p:nvSpPr>
          <p:cNvPr id="2" name="Rubrik 1">
            <a:extLst>
              <a:ext uri="{FF2B5EF4-FFF2-40B4-BE49-F238E27FC236}">
                <a16:creationId xmlns:a16="http://schemas.microsoft.com/office/drawing/2014/main" id="{259B2C97-7CB8-471B-301D-E7BF92E464CC}"/>
              </a:ext>
            </a:extLst>
          </p:cNvPr>
          <p:cNvSpPr>
            <a:spLocks noGrp="1"/>
          </p:cNvSpPr>
          <p:nvPr>
            <p:ph type="title"/>
          </p:nvPr>
        </p:nvSpPr>
        <p:spPr/>
        <p:txBody>
          <a:bodyPr/>
          <a:lstStyle/>
          <a:p>
            <a:r>
              <a:rPr lang="sv-SE"/>
              <a:t>Det blir avancerad SQL… </a:t>
            </a:r>
          </a:p>
        </p:txBody>
      </p:sp>
      <p:sp>
        <p:nvSpPr>
          <p:cNvPr id="5" name="Platshållare för datum 4">
            <a:extLst>
              <a:ext uri="{FF2B5EF4-FFF2-40B4-BE49-F238E27FC236}">
                <a16:creationId xmlns:a16="http://schemas.microsoft.com/office/drawing/2014/main" id="{57ECD366-FC50-3A24-2729-97F99D9C304D}"/>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6" name="textruta 5">
            <a:extLst>
              <a:ext uri="{FF2B5EF4-FFF2-40B4-BE49-F238E27FC236}">
                <a16:creationId xmlns:a16="http://schemas.microsoft.com/office/drawing/2014/main" id="{6918A696-0299-03C8-D025-CD8D8DC40A89}"/>
              </a:ext>
            </a:extLst>
          </p:cNvPr>
          <p:cNvSpPr txBox="1"/>
          <p:nvPr/>
        </p:nvSpPr>
        <p:spPr>
          <a:xfrm>
            <a:off x="7632548" y="986190"/>
            <a:ext cx="1909177" cy="307777"/>
          </a:xfrm>
          <a:prstGeom prst="rect">
            <a:avLst/>
          </a:prstGeom>
          <a:noFill/>
        </p:spPr>
        <p:txBody>
          <a:bodyPr wrap="none" lIns="0" tIns="0" rIns="0" bIns="0" rtlCol="0">
            <a:spAutoFit/>
          </a:bodyPr>
          <a:lstStyle/>
          <a:p>
            <a:pPr algn="l"/>
            <a:r>
              <a:rPr lang="sv-SE" sz="2000">
                <a:solidFill>
                  <a:srgbClr val="00627D"/>
                </a:solidFill>
              </a:rPr>
              <a:t>…och ibland fel </a:t>
            </a:r>
          </a:p>
        </p:txBody>
      </p:sp>
      <p:sp>
        <p:nvSpPr>
          <p:cNvPr id="8" name="textruta 7">
            <a:extLst>
              <a:ext uri="{FF2B5EF4-FFF2-40B4-BE49-F238E27FC236}">
                <a16:creationId xmlns:a16="http://schemas.microsoft.com/office/drawing/2014/main" id="{57B39F83-CFDD-776B-422A-2204101F4218}"/>
              </a:ext>
            </a:extLst>
          </p:cNvPr>
          <p:cNvSpPr txBox="1"/>
          <p:nvPr/>
        </p:nvSpPr>
        <p:spPr>
          <a:xfrm>
            <a:off x="793102" y="1140078"/>
            <a:ext cx="1861424" cy="1538883"/>
          </a:xfrm>
          <a:prstGeom prst="rect">
            <a:avLst/>
          </a:prstGeom>
          <a:noFill/>
        </p:spPr>
        <p:txBody>
          <a:bodyPr wrap="square" lIns="0" tIns="0" rIns="0" bIns="0" rtlCol="0">
            <a:spAutoFit/>
          </a:bodyPr>
          <a:lstStyle/>
          <a:p>
            <a:pPr algn="l"/>
            <a:r>
              <a:rPr lang="sv-SE" sz="2000"/>
              <a:t>Så vi frågar </a:t>
            </a:r>
            <a:r>
              <a:rPr lang="sv-SE" sz="2000" err="1"/>
              <a:t>ChatGPT</a:t>
            </a:r>
            <a:r>
              <a:rPr lang="sv-SE" sz="2000"/>
              <a:t>: är det bättre att jobba med SQL-mallar istället?</a:t>
            </a:r>
          </a:p>
        </p:txBody>
      </p:sp>
    </p:spTree>
    <p:extLst>
      <p:ext uri="{BB962C8B-B14F-4D97-AF65-F5344CB8AC3E}">
        <p14:creationId xmlns:p14="http://schemas.microsoft.com/office/powerpoint/2010/main" val="26104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44582-9689-27F9-5646-7A4AAC0E5568}"/>
              </a:ext>
            </a:extLst>
          </p:cNvPr>
          <p:cNvSpPr>
            <a:spLocks noGrp="1"/>
          </p:cNvSpPr>
          <p:nvPr>
            <p:ph type="title"/>
          </p:nvPr>
        </p:nvSpPr>
        <p:spPr/>
        <p:txBody>
          <a:bodyPr/>
          <a:lstStyle/>
          <a:p>
            <a:r>
              <a:rPr lang="sv-SE"/>
              <a:t>Mallbaserad </a:t>
            </a:r>
            <a:r>
              <a:rPr lang="sv-SE" err="1"/>
              <a:t>tool</a:t>
            </a:r>
            <a:r>
              <a:rPr lang="sv-SE"/>
              <a:t> </a:t>
            </a:r>
            <a:r>
              <a:rPr lang="sv-SE" err="1"/>
              <a:t>calling</a:t>
            </a:r>
            <a:endParaRPr lang="sv-SE"/>
          </a:p>
        </p:txBody>
      </p:sp>
      <p:sp>
        <p:nvSpPr>
          <p:cNvPr id="4" name="Platshållare för innehåll 3">
            <a:extLst>
              <a:ext uri="{FF2B5EF4-FFF2-40B4-BE49-F238E27FC236}">
                <a16:creationId xmlns:a16="http://schemas.microsoft.com/office/drawing/2014/main" id="{24EF8B5C-D245-18BA-4AD0-BD5D47795420}"/>
              </a:ext>
            </a:extLst>
          </p:cNvPr>
          <p:cNvSpPr>
            <a:spLocks noGrp="1"/>
          </p:cNvSpPr>
          <p:nvPr>
            <p:ph sz="half" idx="2"/>
          </p:nvPr>
        </p:nvSpPr>
        <p:spPr>
          <a:xfrm>
            <a:off x="882649" y="3449850"/>
            <a:ext cx="10426701" cy="2118867"/>
          </a:xfrm>
        </p:spPr>
        <p:txBody>
          <a:bodyPr/>
          <a:lstStyle/>
          <a:p>
            <a:r>
              <a:rPr lang="sv-SE"/>
              <a:t>AI-modellen tolkar istället frågan och bestämmer en SQL mall att använda för ändamålet, t.ex. lista objekt, aggregera per område </a:t>
            </a:r>
          </a:p>
          <a:p>
            <a:r>
              <a:rPr lang="sv-SE"/>
              <a:t>AI-modellen identifierar vilka tabeller och vilka söktermer för urval som ska användas</a:t>
            </a:r>
          </a:p>
          <a:p>
            <a:r>
              <a:rPr lang="sv-SE"/>
              <a:t>Vi skapar SQL-koden (mallen) med variabler för tabeller och söktermer som vi sedan fyller med svaret från AI-modellen</a:t>
            </a:r>
          </a:p>
        </p:txBody>
      </p:sp>
      <p:sp>
        <p:nvSpPr>
          <p:cNvPr id="5" name="Platshållare för datum 4">
            <a:extLst>
              <a:ext uri="{FF2B5EF4-FFF2-40B4-BE49-F238E27FC236}">
                <a16:creationId xmlns:a16="http://schemas.microsoft.com/office/drawing/2014/main" id="{74D8A843-6003-CDB3-D8EB-E3170AA4BCDA}"/>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6" name="Platshållare för innehåll 2">
            <a:extLst>
              <a:ext uri="{FF2B5EF4-FFF2-40B4-BE49-F238E27FC236}">
                <a16:creationId xmlns:a16="http://schemas.microsoft.com/office/drawing/2014/main" id="{9510DC5D-FE7B-D273-471D-3C06EC655E01}"/>
              </a:ext>
            </a:extLst>
          </p:cNvPr>
          <p:cNvSpPr txBox="1">
            <a:spLocks/>
          </p:cNvSpPr>
          <p:nvPr/>
        </p:nvSpPr>
        <p:spPr>
          <a:xfrm>
            <a:off x="587788" y="1439457"/>
            <a:ext cx="7021360" cy="1768243"/>
          </a:xfrm>
          <a:prstGeom prst="rect">
            <a:avLst/>
          </a:prstGeom>
          <a:solidFill>
            <a:schemeClr val="bg1"/>
          </a:solidFill>
        </p:spPr>
        <p:txBody>
          <a:bodyPr vert="horz" lIns="0" tIns="0" rIns="0" bIns="0" rtlCol="0">
            <a:noAutofit/>
          </a:bodyPr>
          <a:lstStyle>
            <a:lvl1pPr marL="288000" indent="-288000" algn="l" defTabSz="914400" rtl="0" eaLnBrk="1"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576000" indent="-288000" algn="l" defTabSz="914400" rtl="0" eaLnBrk="1" hangingPunct="1">
              <a:lnSpc>
                <a:spcPct val="100000"/>
              </a:lnSpc>
              <a:spcBef>
                <a:spcPts val="0"/>
              </a:spcBef>
              <a:spcAft>
                <a:spcPts val="600"/>
              </a:spcAft>
              <a:buFont typeface="Avenir Next LT Pro" panose="020B0504020202020204" pitchFamily="34" charset="0"/>
              <a:buChar char="—"/>
              <a:defRPr sz="1700" kern="1200">
                <a:solidFill>
                  <a:schemeClr val="tx1"/>
                </a:solidFill>
                <a:latin typeface="+mn-lt"/>
                <a:ea typeface="+mn-ea"/>
                <a:cs typeface="+mn-cs"/>
              </a:defRPr>
            </a:lvl2pPr>
            <a:lvl3pPr marL="864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152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4pPr>
            <a:lvl5pPr marL="1440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728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6pPr>
            <a:lvl7pPr marL="2016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2304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8pPr>
            <a:lvl9pPr marL="2592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a:lnSpc>
                <a:spcPct val="107000"/>
              </a:lnSpc>
              <a:spcAft>
                <a:spcPts val="800"/>
              </a:spcAft>
              <a:buFont typeface="Arial" panose="020B0604020202020204" pitchFamily="34" charset="0"/>
              <a:buNone/>
            </a:pPr>
            <a:r>
              <a:rPr lang="sv-SE" kern="100" err="1">
                <a:latin typeface="Aptos" panose="020B0004020202020204" pitchFamily="34" charset="0"/>
                <a:ea typeface="Aptos" panose="020B0004020202020204" pitchFamily="34" charset="0"/>
                <a:cs typeface="Times New Roman" panose="02020603050405020304" pitchFamily="18" charset="0"/>
              </a:rPr>
              <a:t>ChatGPT</a:t>
            </a:r>
            <a:r>
              <a:rPr lang="sv-SE" kern="100">
                <a:latin typeface="Aptos" panose="020B0004020202020204" pitchFamily="34" charset="0"/>
                <a:ea typeface="Aptos" panose="020B0004020202020204" pitchFamily="34" charset="0"/>
                <a:cs typeface="Times New Roman" panose="02020603050405020304" pitchFamily="18" charset="0"/>
              </a:rPr>
              <a:t> svarade: </a:t>
            </a:r>
            <a:r>
              <a:rPr lang="sv-SE" i="1" kern="100">
                <a:latin typeface="Aptos" panose="020B0004020202020204" pitchFamily="34" charset="0"/>
                <a:ea typeface="Aptos" panose="020B0004020202020204" pitchFamily="34" charset="0"/>
                <a:cs typeface="Times New Roman" panose="02020603050405020304" pitchFamily="18" charset="0"/>
              </a:rPr>
              <a:t>Kort svar: ja — att låta modellen bara välja “vilken mall + vilka parametrar + vilka tabeller” och sedan låta </a:t>
            </a:r>
            <a:r>
              <a:rPr lang="sv-SE" b="1" i="1" kern="100">
                <a:latin typeface="Aptos" panose="020B0004020202020204" pitchFamily="34" charset="0"/>
                <a:ea typeface="Aptos" panose="020B0004020202020204" pitchFamily="34" charset="0"/>
                <a:cs typeface="Times New Roman" panose="02020603050405020304" pitchFamily="18" charset="0"/>
              </a:rPr>
              <a:t>din server</a:t>
            </a:r>
            <a:r>
              <a:rPr lang="sv-SE" i="1" kern="100">
                <a:latin typeface="Aptos" panose="020B0004020202020204" pitchFamily="34" charset="0"/>
                <a:ea typeface="Aptos" panose="020B0004020202020204" pitchFamily="34" charset="0"/>
                <a:cs typeface="Times New Roman" panose="02020603050405020304" pitchFamily="18" charset="0"/>
              </a:rPr>
              <a:t> rendera </a:t>
            </a:r>
            <a:r>
              <a:rPr lang="sv-SE" i="1" kern="100" err="1">
                <a:latin typeface="Aptos" panose="020B0004020202020204" pitchFamily="34" charset="0"/>
                <a:ea typeface="Aptos" panose="020B0004020202020204" pitchFamily="34" charset="0"/>
                <a:cs typeface="Times New Roman" panose="02020603050405020304" pitchFamily="18" charset="0"/>
              </a:rPr>
              <a:t>SQL:en</a:t>
            </a:r>
            <a:r>
              <a:rPr lang="sv-SE" i="1" kern="100">
                <a:latin typeface="Aptos" panose="020B0004020202020204" pitchFamily="34" charset="0"/>
                <a:ea typeface="Aptos" panose="020B0004020202020204" pitchFamily="34" charset="0"/>
                <a:cs typeface="Times New Roman" panose="02020603050405020304" pitchFamily="18" charset="0"/>
              </a:rPr>
              <a:t> är ofta robustare, säkrare och lättare att felsöka än att låta modellen skriva hela SQL-strängen varje gång…</a:t>
            </a:r>
            <a:endParaRPr lang="sv-SE" kern="100">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sv-SE"/>
          </a:p>
        </p:txBody>
      </p:sp>
    </p:spTree>
    <p:extLst>
      <p:ext uri="{BB962C8B-B14F-4D97-AF65-F5344CB8AC3E}">
        <p14:creationId xmlns:p14="http://schemas.microsoft.com/office/powerpoint/2010/main" val="4131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descr="En bild som visar leksak, Byggkloss, Mekaniskt pussel, pussel&#10;&#10;AI-genererat innehåll kan vara felaktigt.">
            <a:extLst>
              <a:ext uri="{FF2B5EF4-FFF2-40B4-BE49-F238E27FC236}">
                <a16:creationId xmlns:a16="http://schemas.microsoft.com/office/drawing/2014/main" id="{8670EBC2-3D96-726F-3B28-705B0C054E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911" t="13387" b="6881"/>
          <a:stretch>
            <a:fillRect/>
          </a:stretch>
        </p:blipFill>
        <p:spPr>
          <a:xfrm>
            <a:off x="5388731" y="3428999"/>
            <a:ext cx="5322812" cy="2316755"/>
          </a:xfrm>
          <a:prstGeom prst="rect">
            <a:avLst/>
          </a:prstGeom>
        </p:spPr>
      </p:pic>
      <p:sp>
        <p:nvSpPr>
          <p:cNvPr id="2" name="Rubrik 1">
            <a:extLst>
              <a:ext uri="{FF2B5EF4-FFF2-40B4-BE49-F238E27FC236}">
                <a16:creationId xmlns:a16="http://schemas.microsoft.com/office/drawing/2014/main" id="{896F25EE-B5A8-99C0-2E7C-D50D51FBD439}"/>
              </a:ext>
            </a:extLst>
          </p:cNvPr>
          <p:cNvSpPr>
            <a:spLocks noGrp="1"/>
          </p:cNvSpPr>
          <p:nvPr>
            <p:ph type="title"/>
          </p:nvPr>
        </p:nvSpPr>
        <p:spPr/>
        <p:txBody>
          <a:bodyPr/>
          <a:lstStyle/>
          <a:p>
            <a:r>
              <a:rPr lang="sv-SE"/>
              <a:t>För- och nackdelar mallbaserad </a:t>
            </a:r>
            <a:r>
              <a:rPr lang="sv-SE" err="1"/>
              <a:t>Tool</a:t>
            </a:r>
            <a:r>
              <a:rPr lang="sv-SE"/>
              <a:t> </a:t>
            </a:r>
            <a:r>
              <a:rPr lang="sv-SE" err="1"/>
              <a:t>calling</a:t>
            </a:r>
            <a:r>
              <a:rPr lang="sv-SE"/>
              <a:t> metod</a:t>
            </a:r>
          </a:p>
        </p:txBody>
      </p:sp>
      <p:sp>
        <p:nvSpPr>
          <p:cNvPr id="3" name="Platshållare för innehåll 2">
            <a:extLst>
              <a:ext uri="{FF2B5EF4-FFF2-40B4-BE49-F238E27FC236}">
                <a16:creationId xmlns:a16="http://schemas.microsoft.com/office/drawing/2014/main" id="{8B815B1C-007C-C44C-83AB-34C2DBC542F2}"/>
              </a:ext>
            </a:extLst>
          </p:cNvPr>
          <p:cNvSpPr>
            <a:spLocks noGrp="1"/>
          </p:cNvSpPr>
          <p:nvPr>
            <p:ph sz="half" idx="1"/>
          </p:nvPr>
        </p:nvSpPr>
        <p:spPr>
          <a:xfrm>
            <a:off x="603541" y="1465200"/>
            <a:ext cx="5322812" cy="3927600"/>
          </a:xfrm>
        </p:spPr>
        <p:txBody>
          <a:bodyPr/>
          <a:lstStyle/>
          <a:p>
            <a:pPr lvl="0"/>
            <a:r>
              <a:rPr lang="sv-SE" sz="1600"/>
              <a:t>Det är genomförbart utan IT-systemtekniska förändringar: det behövs inga nya servrar eller dyr extra infrastruktur.</a:t>
            </a:r>
          </a:p>
          <a:p>
            <a:pPr lvl="0"/>
            <a:r>
              <a:rPr lang="sv-SE" sz="1600"/>
              <a:t>Språkmodellen används för det den gör riktig bra, dvs att tolka och generera svar i fritext.</a:t>
            </a:r>
          </a:p>
          <a:p>
            <a:pPr lvl="0"/>
            <a:r>
              <a:rPr lang="sv-SE" sz="1600"/>
              <a:t>Vi har kontroll över områden där vi som människor (än så länge) presterar bäst, dvs förstå behov hos våra användare och tillmötesgå dem. </a:t>
            </a:r>
          </a:p>
          <a:p>
            <a:pPr lvl="0"/>
            <a:r>
              <a:rPr lang="sv-SE" sz="1600"/>
              <a:t>Robust, säker och kontrollerad miljö</a:t>
            </a:r>
          </a:p>
          <a:p>
            <a:pPr lvl="0"/>
            <a:r>
              <a:rPr lang="sv-SE" sz="1600"/>
              <a:t>Det är flexibelt och skalbart</a:t>
            </a:r>
          </a:p>
          <a:p>
            <a:endParaRPr lang="sv-SE" sz="1600"/>
          </a:p>
        </p:txBody>
      </p:sp>
      <p:sp>
        <p:nvSpPr>
          <p:cNvPr id="5" name="Platshållare för datum 4">
            <a:extLst>
              <a:ext uri="{FF2B5EF4-FFF2-40B4-BE49-F238E27FC236}">
                <a16:creationId xmlns:a16="http://schemas.microsoft.com/office/drawing/2014/main" id="{F188EABA-936E-C2BC-63B5-2988BC4C674F}"/>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18" name="Platshållare för innehåll 17">
            <a:extLst>
              <a:ext uri="{FF2B5EF4-FFF2-40B4-BE49-F238E27FC236}">
                <a16:creationId xmlns:a16="http://schemas.microsoft.com/office/drawing/2014/main" id="{F40807BF-5DC3-D538-E699-F87B5EE967CC}"/>
              </a:ext>
            </a:extLst>
          </p:cNvPr>
          <p:cNvSpPr>
            <a:spLocks noGrp="1"/>
          </p:cNvSpPr>
          <p:nvPr>
            <p:ph sz="half" idx="2"/>
          </p:nvPr>
        </p:nvSpPr>
        <p:spPr/>
        <p:txBody>
          <a:bodyPr/>
          <a:lstStyle/>
          <a:p>
            <a:r>
              <a:rPr lang="sv-SE" sz="1600"/>
              <a:t>Mycket mänsklig inblandning och lite utnyttjande av AI</a:t>
            </a:r>
          </a:p>
          <a:p>
            <a:r>
              <a:rPr lang="sv-SE" sz="1600"/>
              <a:t>Det är mycket jobb att sätta upp</a:t>
            </a:r>
          </a:p>
          <a:p>
            <a:r>
              <a:rPr lang="sv-SE" sz="1600"/>
              <a:t>Kräver god kompetens i SQL och systemutveckling/FME.</a:t>
            </a:r>
          </a:p>
          <a:p>
            <a:r>
              <a:rPr lang="sv-SE" sz="1600"/>
              <a:t>Förbestämt och därmed begränsat vad AI kan göra </a:t>
            </a:r>
          </a:p>
          <a:p>
            <a:endParaRPr lang="sv-SE" sz="1800"/>
          </a:p>
        </p:txBody>
      </p:sp>
      <p:sp>
        <p:nvSpPr>
          <p:cNvPr id="19" name="Platshållare för innehåll 2">
            <a:extLst>
              <a:ext uri="{FF2B5EF4-FFF2-40B4-BE49-F238E27FC236}">
                <a16:creationId xmlns:a16="http://schemas.microsoft.com/office/drawing/2014/main" id="{36BB4431-5BCD-F085-0C35-1F1FBC40DD5D}"/>
              </a:ext>
            </a:extLst>
          </p:cNvPr>
          <p:cNvSpPr txBox="1">
            <a:spLocks/>
          </p:cNvSpPr>
          <p:nvPr/>
        </p:nvSpPr>
        <p:spPr>
          <a:xfrm>
            <a:off x="6095207" y="1832505"/>
            <a:ext cx="5322812" cy="3927600"/>
          </a:xfrm>
          <a:prstGeom prst="rect">
            <a:avLst/>
          </a:prstGeom>
        </p:spPr>
        <p:txBody>
          <a:bodyPr vert="horz" lIns="0" tIns="0" rIns="0" bIns="0" rtlCol="0">
            <a:noAutofit/>
          </a:bodyPr>
          <a:lstStyle>
            <a:lvl1pPr marL="288000" indent="-288000" algn="l" defTabSz="914400" rtl="0" eaLnBrk="1"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576000" indent="-288000" algn="l" defTabSz="914400" rtl="0" eaLnBrk="1" hangingPunct="1">
              <a:lnSpc>
                <a:spcPct val="100000"/>
              </a:lnSpc>
              <a:spcBef>
                <a:spcPts val="0"/>
              </a:spcBef>
              <a:spcAft>
                <a:spcPts val="600"/>
              </a:spcAft>
              <a:buFont typeface="Avenir Next LT Pro" panose="020B0504020202020204" pitchFamily="34" charset="0"/>
              <a:buChar char="—"/>
              <a:defRPr sz="1700" kern="1200">
                <a:solidFill>
                  <a:schemeClr val="tx1"/>
                </a:solidFill>
                <a:latin typeface="+mn-lt"/>
                <a:ea typeface="+mn-ea"/>
                <a:cs typeface="+mn-cs"/>
              </a:defRPr>
            </a:lvl2pPr>
            <a:lvl3pPr marL="864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152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4pPr>
            <a:lvl5pPr marL="1440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728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6pPr>
            <a:lvl7pPr marL="2016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2304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8pPr>
            <a:lvl9pPr marL="2592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sv-SE" sz="1800"/>
          </a:p>
          <a:p>
            <a:endParaRPr lang="sv-SE" sz="900"/>
          </a:p>
        </p:txBody>
      </p:sp>
    </p:spTree>
    <p:extLst>
      <p:ext uri="{BB962C8B-B14F-4D97-AF65-F5344CB8AC3E}">
        <p14:creationId xmlns:p14="http://schemas.microsoft.com/office/powerpoint/2010/main" val="26929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8AB9D-100B-AA38-3BC7-BA2BB5EB0543}"/>
              </a:ext>
            </a:extLst>
          </p:cNvPr>
          <p:cNvSpPr>
            <a:spLocks noGrp="1"/>
          </p:cNvSpPr>
          <p:nvPr>
            <p:ph type="title"/>
          </p:nvPr>
        </p:nvSpPr>
        <p:spPr/>
        <p:txBody>
          <a:bodyPr/>
          <a:lstStyle/>
          <a:p>
            <a:r>
              <a:rPr lang="sv-SE"/>
              <a:t>Från tester till automatisk process</a:t>
            </a:r>
          </a:p>
        </p:txBody>
      </p:sp>
      <p:sp>
        <p:nvSpPr>
          <p:cNvPr id="3" name="Platshållare för innehåll 2">
            <a:extLst>
              <a:ext uri="{FF2B5EF4-FFF2-40B4-BE49-F238E27FC236}">
                <a16:creationId xmlns:a16="http://schemas.microsoft.com/office/drawing/2014/main" id="{60AB2FB6-B9F8-5E7F-3129-87F939B34C21}"/>
              </a:ext>
            </a:extLst>
          </p:cNvPr>
          <p:cNvSpPr>
            <a:spLocks noGrp="1"/>
          </p:cNvSpPr>
          <p:nvPr>
            <p:ph sz="half" idx="1"/>
          </p:nvPr>
        </p:nvSpPr>
        <p:spPr/>
        <p:txBody>
          <a:bodyPr/>
          <a:lstStyle/>
          <a:p>
            <a:r>
              <a:rPr lang="sv-SE" sz="1800"/>
              <a:t>Ett integrerat arbetsflöde (FME Form)</a:t>
            </a:r>
          </a:p>
          <a:p>
            <a:r>
              <a:rPr lang="sv-SE" sz="1800"/>
              <a:t>Konvertering av </a:t>
            </a:r>
            <a:r>
              <a:rPr lang="sv-SE" sz="1800" err="1"/>
              <a:t>Custom</a:t>
            </a:r>
            <a:r>
              <a:rPr lang="sv-SE" sz="1800"/>
              <a:t> GPT instruktioner till instruktioner för API-anrop</a:t>
            </a:r>
          </a:p>
          <a:p>
            <a:r>
              <a:rPr lang="sv-SE" sz="1800"/>
              <a:t>Från ett urval av tabeller till ”alla” tabeller</a:t>
            </a:r>
          </a:p>
          <a:p>
            <a:pPr lvl="1"/>
            <a:r>
              <a:rPr lang="sv-SE" sz="1600"/>
              <a:t>Tabeller ”kopierades” i form av materialiserade vyer som lagrades </a:t>
            </a:r>
            <a:r>
              <a:rPr lang="sv-SE" sz="1600" u="sng"/>
              <a:t>i en och samma databas</a:t>
            </a:r>
          </a:p>
          <a:p>
            <a:r>
              <a:rPr lang="sv-SE" sz="1800"/>
              <a:t>Presentation av resultatet av användarfrågan</a:t>
            </a:r>
          </a:p>
          <a:p>
            <a:endParaRPr lang="sv-SE" sz="1800"/>
          </a:p>
        </p:txBody>
      </p:sp>
      <p:sp>
        <p:nvSpPr>
          <p:cNvPr id="5" name="Platshållare för datum 4">
            <a:extLst>
              <a:ext uri="{FF2B5EF4-FFF2-40B4-BE49-F238E27FC236}">
                <a16:creationId xmlns:a16="http://schemas.microsoft.com/office/drawing/2014/main" id="{9AC9BE17-53D9-D36E-DBC0-25FDAE40FE2B}"/>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12" name="textruta 11">
            <a:extLst>
              <a:ext uri="{FF2B5EF4-FFF2-40B4-BE49-F238E27FC236}">
                <a16:creationId xmlns:a16="http://schemas.microsoft.com/office/drawing/2014/main" id="{85C5DACD-F7A7-4113-C7E5-4FF5E6FA8834}"/>
              </a:ext>
            </a:extLst>
          </p:cNvPr>
          <p:cNvSpPr txBox="1"/>
          <p:nvPr/>
        </p:nvSpPr>
        <p:spPr>
          <a:xfrm>
            <a:off x="8360767" y="3704254"/>
            <a:ext cx="1069203" cy="307777"/>
          </a:xfrm>
          <a:prstGeom prst="rect">
            <a:avLst/>
          </a:prstGeom>
          <a:noFill/>
        </p:spPr>
        <p:txBody>
          <a:bodyPr wrap="none" lIns="0" tIns="0" rIns="0" bIns="0" rtlCol="0">
            <a:spAutoFit/>
          </a:bodyPr>
          <a:lstStyle/>
          <a:p>
            <a:pPr algn="l"/>
            <a:r>
              <a:rPr lang="sv-SE" sz="2000">
                <a:hlinkClick r:id="rId3"/>
              </a:rPr>
              <a:t>FME länk</a:t>
            </a:r>
            <a:endParaRPr lang="sv-SE" sz="2000"/>
          </a:p>
        </p:txBody>
      </p:sp>
      <p:pic>
        <p:nvPicPr>
          <p:cNvPr id="15" name="Bildobjekt 14">
            <a:extLst>
              <a:ext uri="{FF2B5EF4-FFF2-40B4-BE49-F238E27FC236}">
                <a16:creationId xmlns:a16="http://schemas.microsoft.com/office/drawing/2014/main" id="{E9722D72-52D3-9457-51C5-CAD3957DEDF2}"/>
              </a:ext>
            </a:extLst>
          </p:cNvPr>
          <p:cNvPicPr>
            <a:picLocks noChangeAspect="1"/>
          </p:cNvPicPr>
          <p:nvPr/>
        </p:nvPicPr>
        <p:blipFill>
          <a:blip r:embed="rId4"/>
          <a:stretch>
            <a:fillRect/>
          </a:stretch>
        </p:blipFill>
        <p:spPr>
          <a:xfrm>
            <a:off x="7013505" y="1069285"/>
            <a:ext cx="4439121" cy="4780591"/>
          </a:xfrm>
          <a:prstGeom prst="rect">
            <a:avLst/>
          </a:prstGeom>
        </p:spPr>
      </p:pic>
    </p:spTree>
    <p:extLst>
      <p:ext uri="{BB962C8B-B14F-4D97-AF65-F5344CB8AC3E}">
        <p14:creationId xmlns:p14="http://schemas.microsoft.com/office/powerpoint/2010/main" val="292396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188" y="389092"/>
            <a:ext cx="10968038" cy="904875"/>
          </a:xfrm>
        </p:spPr>
        <p:txBody>
          <a:bodyPr anchor="t">
            <a:normAutofit/>
          </a:bodyPr>
          <a:lstStyle/>
          <a:p>
            <a:r>
              <a:rPr lang="sv-SE"/>
              <a:t>Vad är AI?</a:t>
            </a:r>
          </a:p>
        </p:txBody>
      </p:sp>
      <p:sp>
        <p:nvSpPr>
          <p:cNvPr id="16" name="Content Placeholder 2">
            <a:extLst>
              <a:ext uri="{FF2B5EF4-FFF2-40B4-BE49-F238E27FC236}">
                <a16:creationId xmlns:a16="http://schemas.microsoft.com/office/drawing/2014/main" id="{4B8DF207-9230-FD44-1ABE-4A90FB83F2E1}"/>
              </a:ext>
            </a:extLst>
          </p:cNvPr>
          <p:cNvSpPr>
            <a:spLocks noGrp="1"/>
          </p:cNvSpPr>
          <p:nvPr>
            <p:ph sz="half" idx="1"/>
          </p:nvPr>
        </p:nvSpPr>
        <p:spPr>
          <a:xfrm>
            <a:off x="611189" y="1479551"/>
            <a:ext cx="5378029" cy="3927600"/>
          </a:xfrm>
        </p:spPr>
        <p:txBody>
          <a:bodyPr vert="horz" lIns="0" tIns="0" rIns="0" bIns="0" rtlCol="0" anchor="t">
            <a:noAutofit/>
          </a:bodyPr>
          <a:lstStyle/>
          <a:p>
            <a:pPr marL="287655" indent="-287655"/>
            <a:r>
              <a:rPr lang="en-US"/>
              <a:t>Definition </a:t>
            </a:r>
            <a:r>
              <a:rPr lang="en-US" err="1"/>
              <a:t>saknas</a:t>
            </a:r>
            <a:endParaRPr lang="en-US"/>
          </a:p>
          <a:p>
            <a:pPr marL="287655" indent="-287655"/>
            <a:r>
              <a:rPr lang="en-US"/>
              <a:t>AI </a:t>
            </a:r>
            <a:r>
              <a:rPr lang="en-US" err="1"/>
              <a:t>är</a:t>
            </a:r>
            <a:r>
              <a:rPr lang="en-US"/>
              <a:t> </a:t>
            </a:r>
            <a:r>
              <a:rPr lang="en-US" err="1"/>
              <a:t>inte</a:t>
            </a:r>
            <a:r>
              <a:rPr lang="en-US"/>
              <a:t> </a:t>
            </a:r>
            <a:r>
              <a:rPr lang="en-US" i="1" err="1"/>
              <a:t>en</a:t>
            </a:r>
            <a:r>
              <a:rPr lang="en-US"/>
              <a:t> </a:t>
            </a:r>
            <a:r>
              <a:rPr lang="en-US" err="1"/>
              <a:t>teknik</a:t>
            </a:r>
            <a:r>
              <a:rPr lang="en-US"/>
              <a:t>, </a:t>
            </a:r>
            <a:r>
              <a:rPr lang="en-US" err="1"/>
              <a:t>utan</a:t>
            </a:r>
            <a:r>
              <a:rPr lang="en-US"/>
              <a:t> </a:t>
            </a:r>
            <a:r>
              <a:rPr lang="en-US" err="1"/>
              <a:t>hur</a:t>
            </a:r>
            <a:r>
              <a:rPr lang="en-US"/>
              <a:t> </a:t>
            </a:r>
            <a:r>
              <a:rPr lang="en-US" err="1"/>
              <a:t>en</a:t>
            </a:r>
            <a:r>
              <a:rPr lang="en-US"/>
              <a:t> </a:t>
            </a:r>
            <a:r>
              <a:rPr lang="en-US" err="1"/>
              <a:t>teknik</a:t>
            </a:r>
            <a:r>
              <a:rPr lang="en-US"/>
              <a:t> </a:t>
            </a:r>
            <a:r>
              <a:rPr lang="en-US" err="1"/>
              <a:t>uppfattas</a:t>
            </a:r>
            <a:r>
              <a:rPr lang="en-US"/>
              <a:t> av </a:t>
            </a:r>
            <a:r>
              <a:rPr lang="en-US" err="1"/>
              <a:t>oss</a:t>
            </a:r>
            <a:endParaRPr lang="en-US"/>
          </a:p>
          <a:p>
            <a:pPr marL="287655" indent="-287655"/>
            <a:r>
              <a:rPr lang="en-US" err="1"/>
              <a:t>Tröskeln</a:t>
            </a:r>
            <a:r>
              <a:rPr lang="en-US"/>
              <a:t> för </a:t>
            </a:r>
            <a:r>
              <a:rPr lang="en-US" err="1"/>
              <a:t>vad</a:t>
            </a:r>
            <a:r>
              <a:rPr lang="en-US"/>
              <a:t> vi </a:t>
            </a:r>
            <a:r>
              <a:rPr lang="en-US" err="1"/>
              <a:t>anser</a:t>
            </a:r>
            <a:r>
              <a:rPr lang="en-US"/>
              <a:t> </a:t>
            </a:r>
            <a:r>
              <a:rPr lang="en-US" err="1"/>
              <a:t>vara</a:t>
            </a:r>
            <a:r>
              <a:rPr lang="en-US"/>
              <a:t> intelligent </a:t>
            </a:r>
            <a:r>
              <a:rPr lang="en-US" err="1"/>
              <a:t>höjs</a:t>
            </a:r>
            <a:r>
              <a:rPr lang="en-US"/>
              <a:t> </a:t>
            </a:r>
            <a:r>
              <a:rPr lang="en-US" err="1"/>
              <a:t>hela</a:t>
            </a:r>
            <a:r>
              <a:rPr lang="en-US"/>
              <a:t> </a:t>
            </a:r>
            <a:r>
              <a:rPr lang="en-US" err="1"/>
              <a:t>tiden</a:t>
            </a:r>
            <a:endParaRPr lang="en-US"/>
          </a:p>
          <a:p>
            <a:pPr marL="287655" indent="-287655"/>
            <a:endParaRPr lang="en-US"/>
          </a:p>
          <a:p>
            <a:pPr marL="287655" indent="-287655"/>
            <a:r>
              <a:rPr lang="en-US">
                <a:latin typeface="Avenir Next LT Pro Demi"/>
              </a:rPr>
              <a:t>Hur ska vi </a:t>
            </a:r>
            <a:r>
              <a:rPr lang="en-US" err="1">
                <a:latin typeface="Avenir Next LT Pro Demi"/>
              </a:rPr>
              <a:t>veta</a:t>
            </a:r>
            <a:r>
              <a:rPr lang="en-US">
                <a:latin typeface="Avenir Next LT Pro Demi"/>
              </a:rPr>
              <a:t> </a:t>
            </a:r>
            <a:r>
              <a:rPr lang="en-US" err="1">
                <a:latin typeface="Avenir Next LT Pro Demi"/>
              </a:rPr>
              <a:t>att</a:t>
            </a:r>
            <a:r>
              <a:rPr lang="en-US">
                <a:latin typeface="Avenir Next LT Pro Demi"/>
              </a:rPr>
              <a:t> vi </a:t>
            </a:r>
            <a:r>
              <a:rPr lang="en-US" err="1">
                <a:latin typeface="Avenir Next LT Pro Demi"/>
              </a:rPr>
              <a:t>pratar</a:t>
            </a:r>
            <a:r>
              <a:rPr lang="en-US">
                <a:latin typeface="Avenir Next LT Pro Demi"/>
              </a:rPr>
              <a:t> om </a:t>
            </a:r>
            <a:r>
              <a:rPr lang="en-US" err="1">
                <a:latin typeface="Avenir Next LT Pro Demi"/>
              </a:rPr>
              <a:t>samma</a:t>
            </a:r>
            <a:r>
              <a:rPr lang="en-US">
                <a:latin typeface="Avenir Next LT Pro Demi"/>
              </a:rPr>
              <a:t> </a:t>
            </a:r>
            <a:r>
              <a:rPr lang="en-US" err="1">
                <a:latin typeface="Avenir Next LT Pro Demi"/>
              </a:rPr>
              <a:t>sak</a:t>
            </a:r>
            <a:r>
              <a:rPr lang="en-US">
                <a:latin typeface="Avenir Next LT Pro Demi"/>
              </a:rPr>
              <a:t>?</a:t>
            </a:r>
          </a:p>
        </p:txBody>
      </p:sp>
      <p:pic>
        <p:nvPicPr>
          <p:cNvPr id="6" name="Platshållare för bild 5">
            <a:extLst>
              <a:ext uri="{FF2B5EF4-FFF2-40B4-BE49-F238E27FC236}">
                <a16:creationId xmlns:a16="http://schemas.microsoft.com/office/drawing/2014/main" id="{0DF55D82-3DB4-23F4-90CC-114B664CCC3E}"/>
              </a:ext>
            </a:extLst>
          </p:cNvPr>
          <p:cNvPicPr>
            <a:picLocks noGrp="1" noChangeAspect="1"/>
          </p:cNvPicPr>
          <p:nvPr>
            <p:ph sz="half" idx="2"/>
          </p:nvPr>
        </p:nvPicPr>
        <p:blipFill>
          <a:blip r:embed="rId3"/>
          <a:stretch>
            <a:fillRect/>
          </a:stretch>
        </p:blipFill>
        <p:spPr>
          <a:xfrm>
            <a:off x="6958636" y="1479551"/>
            <a:ext cx="3927600" cy="3927600"/>
          </a:xfrm>
          <a:prstGeom prst="rect">
            <a:avLst/>
          </a:prstGeom>
          <a:noFill/>
        </p:spPr>
      </p:pic>
      <p:sp>
        <p:nvSpPr>
          <p:cNvPr id="4" name="Platshållare för datum 3"/>
          <p:cNvSpPr>
            <a:spLocks noGrp="1"/>
          </p:cNvSpPr>
          <p:nvPr>
            <p:ph type="dt" sz="half" idx="10"/>
          </p:nvPr>
        </p:nvSpPr>
        <p:spPr>
          <a:xfrm>
            <a:off x="9906000" y="6113059"/>
            <a:ext cx="931863" cy="180000"/>
          </a:xfrm>
        </p:spPr>
        <p:txBody>
          <a:bodyPr anchor="t">
            <a:normAutofit/>
          </a:bodyPr>
          <a:lstStyle/>
          <a:p>
            <a:pPr>
              <a:spcAft>
                <a:spcPts val="600"/>
              </a:spcAft>
            </a:pPr>
            <a:fld id="{8B34753D-8200-4C80-A40B-11CD2CEDA7CA}" type="datetime1">
              <a:rPr lang="sv-SE" smtClean="0"/>
              <a:pPr>
                <a:spcAft>
                  <a:spcPts val="600"/>
                </a:spcAft>
              </a:pPr>
              <a:t>2025-11-20</a:t>
            </a:fld>
            <a:endParaRPr lang="sv-S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10">
            <a:extLst>
              <a:ext uri="{FF2B5EF4-FFF2-40B4-BE49-F238E27FC236}">
                <a16:creationId xmlns:a16="http://schemas.microsoft.com/office/drawing/2014/main" id="{11018310-7221-5214-3E3D-80B88CCEC05A}"/>
              </a:ext>
            </a:extLst>
          </p:cNvPr>
          <p:cNvPicPr>
            <a:picLocks noGrp="1" noChangeAspect="1"/>
          </p:cNvPicPr>
          <p:nvPr>
            <p:ph sz="half" idx="2"/>
          </p:nvPr>
        </p:nvPicPr>
        <p:blipFill>
          <a:blip r:embed="rId2"/>
          <a:stretch>
            <a:fillRect/>
          </a:stretch>
        </p:blipFill>
        <p:spPr>
          <a:xfrm>
            <a:off x="865451" y="3169919"/>
            <a:ext cx="3878789" cy="1925375"/>
          </a:xfrm>
          <a:prstGeom prst="rect">
            <a:avLst/>
          </a:prstGeom>
        </p:spPr>
      </p:pic>
      <p:pic>
        <p:nvPicPr>
          <p:cNvPr id="9" name="Bildobjekt 8">
            <a:extLst>
              <a:ext uri="{FF2B5EF4-FFF2-40B4-BE49-F238E27FC236}">
                <a16:creationId xmlns:a16="http://schemas.microsoft.com/office/drawing/2014/main" id="{743546F0-AA46-27CF-336F-E1DDEB2F44BC}"/>
              </a:ext>
            </a:extLst>
          </p:cNvPr>
          <p:cNvPicPr>
            <a:picLocks noChangeAspect="1"/>
          </p:cNvPicPr>
          <p:nvPr/>
        </p:nvPicPr>
        <p:blipFill>
          <a:blip r:embed="rId3"/>
          <a:srcRect t="3639"/>
          <a:stretch>
            <a:fillRect/>
          </a:stretch>
        </p:blipFill>
        <p:spPr>
          <a:xfrm>
            <a:off x="4998503" y="1107440"/>
            <a:ext cx="6773764" cy="4743438"/>
          </a:xfrm>
          <a:prstGeom prst="rect">
            <a:avLst/>
          </a:prstGeom>
        </p:spPr>
      </p:pic>
      <p:sp>
        <p:nvSpPr>
          <p:cNvPr id="2" name="Rubrik 1">
            <a:extLst>
              <a:ext uri="{FF2B5EF4-FFF2-40B4-BE49-F238E27FC236}">
                <a16:creationId xmlns:a16="http://schemas.microsoft.com/office/drawing/2014/main" id="{145357ED-99BD-8C19-1240-4B7A62D3CD84}"/>
              </a:ext>
            </a:extLst>
          </p:cNvPr>
          <p:cNvSpPr>
            <a:spLocks noGrp="1"/>
          </p:cNvSpPr>
          <p:nvPr>
            <p:ph type="title"/>
          </p:nvPr>
        </p:nvSpPr>
        <p:spPr/>
        <p:txBody>
          <a:bodyPr/>
          <a:lstStyle/>
          <a:p>
            <a:r>
              <a:rPr lang="sv-SE"/>
              <a:t>Webbrapport exempel</a:t>
            </a:r>
          </a:p>
        </p:txBody>
      </p:sp>
      <p:sp>
        <p:nvSpPr>
          <p:cNvPr id="3" name="Platshållare för innehåll 2">
            <a:extLst>
              <a:ext uri="{FF2B5EF4-FFF2-40B4-BE49-F238E27FC236}">
                <a16:creationId xmlns:a16="http://schemas.microsoft.com/office/drawing/2014/main" id="{FFDAE3F9-54E3-BCEE-2C9B-8492315FF637}"/>
              </a:ext>
            </a:extLst>
          </p:cNvPr>
          <p:cNvSpPr>
            <a:spLocks noGrp="1"/>
          </p:cNvSpPr>
          <p:nvPr>
            <p:ph sz="half" idx="1"/>
          </p:nvPr>
        </p:nvSpPr>
        <p:spPr>
          <a:xfrm>
            <a:off x="925588" y="1363164"/>
            <a:ext cx="5322812" cy="3927600"/>
          </a:xfrm>
        </p:spPr>
        <p:txBody>
          <a:bodyPr/>
          <a:lstStyle/>
          <a:p>
            <a:r>
              <a:rPr lang="sv-SE" dirty="0"/>
              <a:t>Exempelrapport 1</a:t>
            </a:r>
          </a:p>
          <a:p>
            <a:r>
              <a:rPr lang="sv-SE" dirty="0"/>
              <a:t>Exempelrapport 2</a:t>
            </a:r>
          </a:p>
          <a:p>
            <a:r>
              <a:rPr lang="sv-SE" dirty="0"/>
              <a:t>Exempelrapport 3</a:t>
            </a:r>
          </a:p>
        </p:txBody>
      </p:sp>
      <p:sp>
        <p:nvSpPr>
          <p:cNvPr id="5" name="Platshållare för datum 4">
            <a:extLst>
              <a:ext uri="{FF2B5EF4-FFF2-40B4-BE49-F238E27FC236}">
                <a16:creationId xmlns:a16="http://schemas.microsoft.com/office/drawing/2014/main" id="{B877E773-08BF-E051-2108-E500CF690FA0}"/>
              </a:ext>
            </a:extLst>
          </p:cNvPr>
          <p:cNvSpPr>
            <a:spLocks noGrp="1"/>
          </p:cNvSpPr>
          <p:nvPr>
            <p:ph type="dt" sz="half" idx="10"/>
          </p:nvPr>
        </p:nvSpPr>
        <p:spPr/>
        <p:txBody>
          <a:bodyPr/>
          <a:lstStyle/>
          <a:p>
            <a:fld id="{556A8EF5-9093-470B-9F05-0BD732900D2B}" type="datetime1">
              <a:rPr lang="sv-SE" smtClean="0"/>
              <a:t>2025-11-20</a:t>
            </a:fld>
            <a:endParaRPr lang="sv-SE"/>
          </a:p>
        </p:txBody>
      </p:sp>
      <p:sp>
        <p:nvSpPr>
          <p:cNvPr id="10" name="textruta 9">
            <a:extLst>
              <a:ext uri="{FF2B5EF4-FFF2-40B4-BE49-F238E27FC236}">
                <a16:creationId xmlns:a16="http://schemas.microsoft.com/office/drawing/2014/main" id="{F5913902-3A1A-8A60-7CE7-E73FAF7C4C16}"/>
              </a:ext>
            </a:extLst>
          </p:cNvPr>
          <p:cNvSpPr txBox="1"/>
          <p:nvPr/>
        </p:nvSpPr>
        <p:spPr>
          <a:xfrm>
            <a:off x="865451" y="5136875"/>
            <a:ext cx="1846788" cy="307777"/>
          </a:xfrm>
          <a:prstGeom prst="rect">
            <a:avLst/>
          </a:prstGeom>
          <a:noFill/>
        </p:spPr>
        <p:txBody>
          <a:bodyPr wrap="none" lIns="0" tIns="0" rIns="0" bIns="0" rtlCol="0">
            <a:spAutoFit/>
          </a:bodyPr>
          <a:lstStyle/>
          <a:p>
            <a:pPr algn="l"/>
            <a:r>
              <a:rPr lang="sv-SE" sz="2000" dirty="0"/>
              <a:t>FME </a:t>
            </a:r>
            <a:r>
              <a:rPr lang="sv-SE" sz="2000" dirty="0" err="1"/>
              <a:t>workspace</a:t>
            </a:r>
            <a:endParaRPr lang="sv-SE" sz="2000" dirty="0"/>
          </a:p>
        </p:txBody>
      </p:sp>
    </p:spTree>
    <p:extLst>
      <p:ext uri="{BB962C8B-B14F-4D97-AF65-F5344CB8AC3E}">
        <p14:creationId xmlns:p14="http://schemas.microsoft.com/office/powerpoint/2010/main" val="1240259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5B5F7-EBCF-82C7-8F15-B87C521669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01982DC-7B55-7376-E3C6-5DF8734808BB}"/>
              </a:ext>
            </a:extLst>
          </p:cNvPr>
          <p:cNvSpPr>
            <a:spLocks noGrp="1"/>
          </p:cNvSpPr>
          <p:nvPr>
            <p:ph type="title"/>
          </p:nvPr>
        </p:nvSpPr>
        <p:spPr/>
        <p:txBody>
          <a:bodyPr/>
          <a:lstStyle/>
          <a:p>
            <a:r>
              <a:rPr lang="sv-SE"/>
              <a:t>Några erfarenheter och lärdomar</a:t>
            </a:r>
          </a:p>
        </p:txBody>
      </p:sp>
      <p:sp>
        <p:nvSpPr>
          <p:cNvPr id="5" name="Platshållare för datum 4">
            <a:extLst>
              <a:ext uri="{FF2B5EF4-FFF2-40B4-BE49-F238E27FC236}">
                <a16:creationId xmlns:a16="http://schemas.microsoft.com/office/drawing/2014/main" id="{EB6B7FD0-CF3C-E63B-229F-F518E135C541}"/>
              </a:ext>
            </a:extLst>
          </p:cNvPr>
          <p:cNvSpPr>
            <a:spLocks noGrp="1"/>
          </p:cNvSpPr>
          <p:nvPr>
            <p:ph type="dt" sz="half" idx="10"/>
          </p:nvPr>
        </p:nvSpPr>
        <p:spPr/>
        <p:txBody>
          <a:bodyPr/>
          <a:lstStyle/>
          <a:p>
            <a:fld id="{556A8EF5-9093-470B-9F05-0BD732900D2B}" type="datetime1">
              <a:rPr lang="sv-SE" smtClean="0"/>
              <a:t>2025-11-20</a:t>
            </a:fld>
            <a:endParaRPr lang="sv-SE"/>
          </a:p>
        </p:txBody>
      </p:sp>
      <p:graphicFrame>
        <p:nvGraphicFramePr>
          <p:cNvPr id="12" name="Platshållare för innehåll 11">
            <a:extLst>
              <a:ext uri="{FF2B5EF4-FFF2-40B4-BE49-F238E27FC236}">
                <a16:creationId xmlns:a16="http://schemas.microsoft.com/office/drawing/2014/main" id="{5B1100D8-484A-AECC-0525-3D1ECAC43559}"/>
              </a:ext>
            </a:extLst>
          </p:cNvPr>
          <p:cNvGraphicFramePr>
            <a:graphicFrameLocks noGrp="1"/>
          </p:cNvGraphicFramePr>
          <p:nvPr>
            <p:ph sz="half" idx="1"/>
            <p:extLst>
              <p:ext uri="{D42A27DB-BD31-4B8C-83A1-F6EECF244321}">
                <p14:modId xmlns:p14="http://schemas.microsoft.com/office/powerpoint/2010/main" val="942296089"/>
              </p:ext>
            </p:extLst>
          </p:nvPr>
        </p:nvGraphicFramePr>
        <p:xfrm>
          <a:off x="2189136" y="1252934"/>
          <a:ext cx="5898421" cy="435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600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34FF-7935-119E-8616-DD819D9A5D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ECBBA5-48E9-9FB5-DB2D-FAD44A8F3E7D}"/>
              </a:ext>
            </a:extLst>
          </p:cNvPr>
          <p:cNvSpPr>
            <a:spLocks noGrp="1"/>
          </p:cNvSpPr>
          <p:nvPr>
            <p:ph type="title"/>
          </p:nvPr>
        </p:nvSpPr>
        <p:spPr/>
        <p:txBody>
          <a:bodyPr/>
          <a:lstStyle/>
          <a:p>
            <a:r>
              <a:rPr lang="sv-SE"/>
              <a:t>Några erfarenheter och lärdomar</a:t>
            </a:r>
          </a:p>
        </p:txBody>
      </p:sp>
      <p:sp>
        <p:nvSpPr>
          <p:cNvPr id="5" name="Platshållare för datum 4">
            <a:extLst>
              <a:ext uri="{FF2B5EF4-FFF2-40B4-BE49-F238E27FC236}">
                <a16:creationId xmlns:a16="http://schemas.microsoft.com/office/drawing/2014/main" id="{3D6900EA-E89E-7E7D-9014-2C9BEEDA5FC6}"/>
              </a:ext>
            </a:extLst>
          </p:cNvPr>
          <p:cNvSpPr>
            <a:spLocks noGrp="1"/>
          </p:cNvSpPr>
          <p:nvPr>
            <p:ph type="dt" sz="half" idx="10"/>
          </p:nvPr>
        </p:nvSpPr>
        <p:spPr/>
        <p:txBody>
          <a:bodyPr/>
          <a:lstStyle/>
          <a:p>
            <a:fld id="{556A8EF5-9093-470B-9F05-0BD732900D2B}" type="datetime1">
              <a:rPr lang="sv-SE" smtClean="0"/>
              <a:t>2025-11-20</a:t>
            </a:fld>
            <a:endParaRPr lang="sv-SE"/>
          </a:p>
        </p:txBody>
      </p:sp>
      <p:graphicFrame>
        <p:nvGraphicFramePr>
          <p:cNvPr id="12" name="Platshållare för innehåll 11">
            <a:extLst>
              <a:ext uri="{FF2B5EF4-FFF2-40B4-BE49-F238E27FC236}">
                <a16:creationId xmlns:a16="http://schemas.microsoft.com/office/drawing/2014/main" id="{A72690C5-2FA0-6107-A36F-60B4C7849764}"/>
              </a:ext>
            </a:extLst>
          </p:cNvPr>
          <p:cNvGraphicFramePr>
            <a:graphicFrameLocks noGrp="1"/>
          </p:cNvGraphicFramePr>
          <p:nvPr>
            <p:ph sz="half" idx="1"/>
            <p:extLst>
              <p:ext uri="{D42A27DB-BD31-4B8C-83A1-F6EECF244321}">
                <p14:modId xmlns:p14="http://schemas.microsoft.com/office/powerpoint/2010/main" val="243960990"/>
              </p:ext>
            </p:extLst>
          </p:nvPr>
        </p:nvGraphicFramePr>
        <p:xfrm>
          <a:off x="2189136" y="1252934"/>
          <a:ext cx="5898421" cy="435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2554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1F770-4277-7F8B-1141-4F47F0FCF0FD}"/>
              </a:ext>
            </a:extLst>
          </p:cNvPr>
          <p:cNvSpPr>
            <a:spLocks noGrp="1"/>
          </p:cNvSpPr>
          <p:nvPr>
            <p:ph type="title"/>
          </p:nvPr>
        </p:nvSpPr>
        <p:spPr/>
        <p:txBody>
          <a:bodyPr/>
          <a:lstStyle/>
          <a:p>
            <a:r>
              <a:rPr lang="sv-SE"/>
              <a:t>Några erfarenheter och lärdomar</a:t>
            </a:r>
          </a:p>
        </p:txBody>
      </p:sp>
      <p:sp>
        <p:nvSpPr>
          <p:cNvPr id="3" name="Platshållare för innehåll 2">
            <a:extLst>
              <a:ext uri="{FF2B5EF4-FFF2-40B4-BE49-F238E27FC236}">
                <a16:creationId xmlns:a16="http://schemas.microsoft.com/office/drawing/2014/main" id="{3B6AD02C-8286-F376-EAEE-20D30ED6F119}"/>
              </a:ext>
            </a:extLst>
          </p:cNvPr>
          <p:cNvSpPr>
            <a:spLocks noGrp="1"/>
          </p:cNvSpPr>
          <p:nvPr>
            <p:ph sz="half" idx="1"/>
          </p:nvPr>
        </p:nvSpPr>
        <p:spPr/>
        <p:txBody>
          <a:bodyPr/>
          <a:lstStyle/>
          <a:p>
            <a:pPr lvl="0"/>
            <a:r>
              <a:rPr lang="sv-SE" sz="1400"/>
              <a:t>Vad finns det för förutsättningar i organisationen?</a:t>
            </a:r>
          </a:p>
          <a:p>
            <a:pPr lvl="0"/>
            <a:r>
              <a:rPr lang="sv-SE" sz="1400"/>
              <a:t>Tänk noga igenom vad som är syftet, vilka ska använda verktyget och hur? Detta styr mycket av de val som görs. Till exempel:</a:t>
            </a:r>
          </a:p>
          <a:p>
            <a:pPr lvl="1"/>
            <a:r>
              <a:rPr lang="sv-SE" sz="1200"/>
              <a:t>Hur mycket arbete ska läggas på att strukturera och förbereda data? </a:t>
            </a:r>
          </a:p>
          <a:p>
            <a:pPr lvl="1"/>
            <a:r>
              <a:rPr lang="sv-SE" sz="1200"/>
              <a:t>Ska det vara litet urval av de viktigaste tabellerna (mycket enklare)? Eller ska det gå att söka på allt?   </a:t>
            </a:r>
          </a:p>
          <a:p>
            <a:pPr lvl="1"/>
            <a:r>
              <a:rPr lang="sv-SE" sz="1200"/>
              <a:t>Vad är prioriterat: snabba enkla svar eller komplicerade frågor som får ta tid, eller kombination av båda? </a:t>
            </a:r>
          </a:p>
          <a:p>
            <a:pPr lvl="0"/>
            <a:r>
              <a:rPr lang="sv-SE" sz="1400"/>
              <a:t>Gör en ordentlig analys av förväntat resultat och insats</a:t>
            </a:r>
          </a:p>
          <a:p>
            <a:pPr lvl="1"/>
            <a:r>
              <a:rPr lang="sv-SE" sz="1200"/>
              <a:t>Att arbeta med AI-implementering idag kräver väldigt mycket jobb, oavsett hur det görs. </a:t>
            </a:r>
            <a:r>
              <a:rPr lang="sv-SE" sz="1200" u="sng"/>
              <a:t>Det är ingen magisk lösning </a:t>
            </a:r>
            <a:r>
              <a:rPr lang="sv-SE" sz="1200"/>
              <a:t>på alla våra problem, så fundera igenom ordentligt om effekten och nyttan överstiger insatsen.  </a:t>
            </a:r>
          </a:p>
          <a:p>
            <a:endParaRPr lang="sv-SE" sz="1400"/>
          </a:p>
        </p:txBody>
      </p:sp>
      <p:sp>
        <p:nvSpPr>
          <p:cNvPr id="4" name="Platshållare för innehåll 3">
            <a:extLst>
              <a:ext uri="{FF2B5EF4-FFF2-40B4-BE49-F238E27FC236}">
                <a16:creationId xmlns:a16="http://schemas.microsoft.com/office/drawing/2014/main" id="{A776B1D0-3670-55F4-9D1C-E004ECD2CA03}"/>
              </a:ext>
            </a:extLst>
          </p:cNvPr>
          <p:cNvSpPr>
            <a:spLocks noGrp="1"/>
          </p:cNvSpPr>
          <p:nvPr>
            <p:ph sz="half" idx="2"/>
          </p:nvPr>
        </p:nvSpPr>
        <p:spPr>
          <a:xfrm>
            <a:off x="7223201" y="2541308"/>
            <a:ext cx="3404160" cy="1431252"/>
          </a:xfrm>
        </p:spPr>
        <p:txBody>
          <a:bodyPr/>
          <a:lstStyle/>
          <a:p>
            <a:pPr marL="0" indent="0" algn="ctr">
              <a:buNone/>
            </a:pPr>
            <a:r>
              <a:rPr lang="sv-SE" sz="2800"/>
              <a:t>Hur kan </a:t>
            </a:r>
            <a:r>
              <a:rPr lang="sv-SE" sz="2800" i="1"/>
              <a:t>jag</a:t>
            </a:r>
            <a:r>
              <a:rPr lang="sv-SE" sz="2800"/>
              <a:t> använda dessa erfarenheter idag?</a:t>
            </a:r>
          </a:p>
        </p:txBody>
      </p:sp>
      <p:sp>
        <p:nvSpPr>
          <p:cNvPr id="5" name="Platshållare för datum 4">
            <a:extLst>
              <a:ext uri="{FF2B5EF4-FFF2-40B4-BE49-F238E27FC236}">
                <a16:creationId xmlns:a16="http://schemas.microsoft.com/office/drawing/2014/main" id="{5AAAC510-C2FD-9A31-2340-9B2591C0D89B}"/>
              </a:ext>
            </a:extLst>
          </p:cNvPr>
          <p:cNvSpPr>
            <a:spLocks noGrp="1"/>
          </p:cNvSpPr>
          <p:nvPr>
            <p:ph type="dt" sz="half" idx="10"/>
          </p:nvPr>
        </p:nvSpPr>
        <p:spPr/>
        <p:txBody>
          <a:bodyPr/>
          <a:lstStyle/>
          <a:p>
            <a:fld id="{556A8EF5-9093-470B-9F05-0BD732900D2B}" type="datetime1">
              <a:rPr lang="sv-SE" smtClean="0"/>
              <a:t>2025-11-20</a:t>
            </a:fld>
            <a:endParaRPr lang="sv-SE"/>
          </a:p>
        </p:txBody>
      </p:sp>
      <p:graphicFrame>
        <p:nvGraphicFramePr>
          <p:cNvPr id="6" name="Platshållare för innehåll 11">
            <a:extLst>
              <a:ext uri="{FF2B5EF4-FFF2-40B4-BE49-F238E27FC236}">
                <a16:creationId xmlns:a16="http://schemas.microsoft.com/office/drawing/2014/main" id="{C8EEEDF6-E653-7637-F9DB-5BC7586EC152}"/>
              </a:ext>
            </a:extLst>
          </p:cNvPr>
          <p:cNvGraphicFramePr>
            <a:graphicFrameLocks/>
          </p:cNvGraphicFramePr>
          <p:nvPr>
            <p:extLst>
              <p:ext uri="{D42A27DB-BD31-4B8C-83A1-F6EECF244321}">
                <p14:modId xmlns:p14="http://schemas.microsoft.com/office/powerpoint/2010/main" val="12913464"/>
              </p:ext>
            </p:extLst>
          </p:nvPr>
        </p:nvGraphicFramePr>
        <p:xfrm>
          <a:off x="6095207" y="1448354"/>
          <a:ext cx="5322887"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913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343F61-9403-D9E2-EC59-CBC3C1B23FA9}"/>
              </a:ext>
            </a:extLst>
          </p:cNvPr>
          <p:cNvSpPr>
            <a:spLocks noGrp="1"/>
          </p:cNvSpPr>
          <p:nvPr>
            <p:ph type="title"/>
          </p:nvPr>
        </p:nvSpPr>
        <p:spPr>
          <a:xfrm>
            <a:off x="611188" y="389092"/>
            <a:ext cx="10968038" cy="904875"/>
          </a:xfrm>
        </p:spPr>
        <p:txBody>
          <a:bodyPr anchor="t">
            <a:normAutofit/>
          </a:bodyPr>
          <a:lstStyle/>
          <a:p>
            <a:r>
              <a:rPr lang="sv-SE"/>
              <a:t>Vi backar tillbaka bandet till syfte och mål</a:t>
            </a:r>
          </a:p>
        </p:txBody>
      </p:sp>
      <p:sp>
        <p:nvSpPr>
          <p:cNvPr id="6" name="Platshållare för innehåll 2">
            <a:extLst>
              <a:ext uri="{FF2B5EF4-FFF2-40B4-BE49-F238E27FC236}">
                <a16:creationId xmlns:a16="http://schemas.microsoft.com/office/drawing/2014/main" id="{ABC4F4D0-7D3C-934A-19AF-E705648B2324}"/>
              </a:ext>
            </a:extLst>
          </p:cNvPr>
          <p:cNvSpPr>
            <a:spLocks noGrp="1"/>
          </p:cNvSpPr>
          <p:nvPr>
            <p:ph type="body" sz="quarter" idx="13"/>
          </p:nvPr>
        </p:nvSpPr>
        <p:spPr>
          <a:xfrm>
            <a:off x="611189" y="1479551"/>
            <a:ext cx="5322811" cy="3927600"/>
          </a:xfrm>
        </p:spPr>
        <p:txBody>
          <a:bodyPr>
            <a:normAutofit/>
          </a:bodyPr>
          <a:lstStyle/>
          <a:p>
            <a:pPr marL="0" indent="0">
              <a:buNone/>
            </a:pPr>
            <a:r>
              <a:rPr lang="sv-SE"/>
              <a:t>Den ovane kart/GIS-användaren: </a:t>
            </a:r>
          </a:p>
          <a:p>
            <a:r>
              <a:rPr lang="sv-SE"/>
              <a:t>Användare ska snabbt få efterfrågad information</a:t>
            </a:r>
          </a:p>
          <a:p>
            <a:r>
              <a:rPr lang="sv-SE"/>
              <a:t>Hur? Med fritext tex. ”Hur många 0-6 åringar bor i Gustavsberg”?</a:t>
            </a:r>
          </a:p>
          <a:p>
            <a:r>
              <a:rPr lang="sv-SE"/>
              <a:t>Varför? Många vet inte att det finns information i kartan, eller ens att vi har en karta…och de vill veta något om ett område i sin planering av t.ex. förskolelokaler. </a:t>
            </a:r>
          </a:p>
        </p:txBody>
      </p:sp>
      <p:pic>
        <p:nvPicPr>
          <p:cNvPr id="8" name="Platshållare för innehåll 7" descr="En bild som visar Människoansikte, person, svart och vit, klädsel">
            <a:extLst>
              <a:ext uri="{FF2B5EF4-FFF2-40B4-BE49-F238E27FC236}">
                <a16:creationId xmlns:a16="http://schemas.microsoft.com/office/drawing/2014/main" id="{DC99E350-A6B5-FCAB-8847-E08795F0C96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435" r="-1" b="-1"/>
          <a:stretch>
            <a:fillRect/>
          </a:stretch>
        </p:blipFill>
        <p:spPr>
          <a:xfrm>
            <a:off x="6258000" y="1479551"/>
            <a:ext cx="5328873" cy="3927600"/>
          </a:xfrm>
          <a:noFill/>
        </p:spPr>
      </p:pic>
      <p:sp>
        <p:nvSpPr>
          <p:cNvPr id="5" name="Platshållare för datum 4">
            <a:extLst>
              <a:ext uri="{FF2B5EF4-FFF2-40B4-BE49-F238E27FC236}">
                <a16:creationId xmlns:a16="http://schemas.microsoft.com/office/drawing/2014/main" id="{CFDD4D07-4C69-B8F6-D4D6-8622F447F13F}"/>
              </a:ext>
            </a:extLst>
          </p:cNvPr>
          <p:cNvSpPr>
            <a:spLocks noGrp="1"/>
          </p:cNvSpPr>
          <p:nvPr>
            <p:ph type="dt" sz="half" idx="10"/>
          </p:nvPr>
        </p:nvSpPr>
        <p:spPr>
          <a:xfrm>
            <a:off x="9906000" y="6113059"/>
            <a:ext cx="931863" cy="180000"/>
          </a:xfrm>
        </p:spPr>
        <p:txBody>
          <a:bodyPr anchor="t">
            <a:normAutofit/>
          </a:bodyPr>
          <a:lstStyle/>
          <a:p>
            <a:pPr>
              <a:spcAft>
                <a:spcPts val="600"/>
              </a:spcAft>
            </a:pPr>
            <a:fld id="{556A8EF5-9093-470B-9F05-0BD732900D2B}" type="datetime1">
              <a:rPr lang="sv-SE" smtClean="0"/>
              <a:pPr>
                <a:spcAft>
                  <a:spcPts val="600"/>
                </a:spcAft>
              </a:pPr>
              <a:t>2025-11-20</a:t>
            </a:fld>
            <a:endParaRPr lang="sv-SE"/>
          </a:p>
        </p:txBody>
      </p:sp>
    </p:spTree>
    <p:extLst>
      <p:ext uri="{BB962C8B-B14F-4D97-AF65-F5344CB8AC3E}">
        <p14:creationId xmlns:p14="http://schemas.microsoft.com/office/powerpoint/2010/main" val="4146507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B7DBD4-9011-7157-6F0C-8BF5C0DEE613}"/>
              </a:ext>
            </a:extLst>
          </p:cNvPr>
          <p:cNvSpPr>
            <a:spLocks noGrp="1"/>
          </p:cNvSpPr>
          <p:nvPr>
            <p:ph type="title"/>
          </p:nvPr>
        </p:nvSpPr>
        <p:spPr>
          <a:xfrm>
            <a:off x="611188" y="389092"/>
            <a:ext cx="10968038" cy="904875"/>
          </a:xfrm>
        </p:spPr>
        <p:txBody>
          <a:bodyPr anchor="t">
            <a:normAutofit/>
          </a:bodyPr>
          <a:lstStyle/>
          <a:p>
            <a:pPr>
              <a:lnSpc>
                <a:spcPct val="90000"/>
              </a:lnSpc>
            </a:pPr>
            <a:r>
              <a:rPr lang="sv-SE"/>
              <a:t>Exempel: snabbt få information om befolkningsmängd för olika områden</a:t>
            </a:r>
          </a:p>
        </p:txBody>
      </p:sp>
      <p:sp>
        <p:nvSpPr>
          <p:cNvPr id="3" name="Platshållare för innehåll 2">
            <a:extLst>
              <a:ext uri="{FF2B5EF4-FFF2-40B4-BE49-F238E27FC236}">
                <a16:creationId xmlns:a16="http://schemas.microsoft.com/office/drawing/2014/main" id="{5C47BD7A-38EA-2977-7A9A-C1C0BA580AED}"/>
              </a:ext>
            </a:extLst>
          </p:cNvPr>
          <p:cNvSpPr>
            <a:spLocks noGrp="1"/>
          </p:cNvSpPr>
          <p:nvPr>
            <p:ph type="body" sz="quarter" idx="13"/>
          </p:nvPr>
        </p:nvSpPr>
        <p:spPr>
          <a:xfrm>
            <a:off x="611189" y="1479551"/>
            <a:ext cx="5322811" cy="3927600"/>
          </a:xfrm>
        </p:spPr>
        <p:txBody>
          <a:bodyPr>
            <a:normAutofit/>
          </a:bodyPr>
          <a:lstStyle/>
          <a:p>
            <a:pPr>
              <a:lnSpc>
                <a:spcPct val="90000"/>
              </a:lnSpc>
            </a:pPr>
            <a:r>
              <a:rPr lang="sv-SE" sz="1700"/>
              <a:t>Använd endast en tabell: </a:t>
            </a:r>
          </a:p>
          <a:p>
            <a:pPr lvl="1">
              <a:lnSpc>
                <a:spcPct val="90000"/>
              </a:lnSpc>
            </a:pPr>
            <a:r>
              <a:rPr lang="sv-SE"/>
              <a:t>Strukturera data så att befolkning på adresspunkter innehåller information om område de bor i, alltså överlagra i förväg områdesgeografier med </a:t>
            </a:r>
            <a:r>
              <a:rPr lang="sv-SE" err="1"/>
              <a:t>befokningsdata</a:t>
            </a:r>
            <a:endParaRPr lang="sv-SE"/>
          </a:p>
          <a:p>
            <a:pPr lvl="1">
              <a:lnSpc>
                <a:spcPct val="90000"/>
              </a:lnSpc>
            </a:pPr>
            <a:r>
              <a:rPr lang="sv-SE"/>
              <a:t>Tydlig namngivning av kolumn för ålder, områden och andra variabler som är intressanta att veta (kön t.ex.)</a:t>
            </a:r>
          </a:p>
          <a:p>
            <a:pPr>
              <a:lnSpc>
                <a:spcPct val="90000"/>
              </a:lnSpc>
            </a:pPr>
            <a:r>
              <a:rPr lang="sv-SE" sz="1700"/>
              <a:t>Instruera AI-modellen att bara använda den tabellen och beskriva hur tabellen är strukturerad (om det behövs)</a:t>
            </a:r>
          </a:p>
          <a:p>
            <a:pPr>
              <a:lnSpc>
                <a:spcPct val="90000"/>
              </a:lnSpc>
            </a:pPr>
            <a:r>
              <a:rPr lang="sv-SE" sz="1700"/>
              <a:t>Instruera AI-modellen att skriva SQL-kod utifrån användarens fråga mot den angivna tabellen </a:t>
            </a:r>
          </a:p>
          <a:p>
            <a:pPr marL="288000" lvl="1" indent="0">
              <a:lnSpc>
                <a:spcPct val="90000"/>
              </a:lnSpc>
              <a:buNone/>
            </a:pPr>
            <a:endParaRPr lang="sv-SE"/>
          </a:p>
        </p:txBody>
      </p:sp>
      <p:pic>
        <p:nvPicPr>
          <p:cNvPr id="21" name="Platshållare för innehåll 20">
            <a:extLst>
              <a:ext uri="{FF2B5EF4-FFF2-40B4-BE49-F238E27FC236}">
                <a16:creationId xmlns:a16="http://schemas.microsoft.com/office/drawing/2014/main" id="{83AF007F-A3E1-09C1-6296-4EA89E267F4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728"/>
          <a:stretch>
            <a:fillRect/>
          </a:stretch>
        </p:blipFill>
        <p:spPr>
          <a:xfrm>
            <a:off x="6258000" y="1479551"/>
            <a:ext cx="5328873" cy="3927600"/>
          </a:xfrm>
          <a:noFill/>
        </p:spPr>
      </p:pic>
      <p:sp>
        <p:nvSpPr>
          <p:cNvPr id="5" name="Platshållare för datum 4">
            <a:extLst>
              <a:ext uri="{FF2B5EF4-FFF2-40B4-BE49-F238E27FC236}">
                <a16:creationId xmlns:a16="http://schemas.microsoft.com/office/drawing/2014/main" id="{8D304B55-1FA2-4304-2507-DBEA82117528}"/>
              </a:ext>
            </a:extLst>
          </p:cNvPr>
          <p:cNvSpPr>
            <a:spLocks noGrp="1"/>
          </p:cNvSpPr>
          <p:nvPr>
            <p:ph type="dt" sz="half" idx="10"/>
          </p:nvPr>
        </p:nvSpPr>
        <p:spPr>
          <a:xfrm>
            <a:off x="9906000" y="6113059"/>
            <a:ext cx="931863" cy="180000"/>
          </a:xfrm>
        </p:spPr>
        <p:txBody>
          <a:bodyPr anchor="t">
            <a:normAutofit/>
          </a:bodyPr>
          <a:lstStyle/>
          <a:p>
            <a:pPr>
              <a:spcAft>
                <a:spcPts val="600"/>
              </a:spcAft>
            </a:pPr>
            <a:fld id="{556A8EF5-9093-470B-9F05-0BD732900D2B}" type="datetime1">
              <a:rPr lang="sv-SE" smtClean="0"/>
              <a:pPr>
                <a:spcAft>
                  <a:spcPts val="600"/>
                </a:spcAft>
              </a:pPr>
              <a:t>2025-11-20</a:t>
            </a:fld>
            <a:endParaRPr lang="sv-SE"/>
          </a:p>
        </p:txBody>
      </p:sp>
      <p:sp>
        <p:nvSpPr>
          <p:cNvPr id="22" name="textruta 21">
            <a:extLst>
              <a:ext uri="{FF2B5EF4-FFF2-40B4-BE49-F238E27FC236}">
                <a16:creationId xmlns:a16="http://schemas.microsoft.com/office/drawing/2014/main" id="{7822DD9F-4679-79AB-661F-DE18A2B7DEC8}"/>
              </a:ext>
            </a:extLst>
          </p:cNvPr>
          <p:cNvSpPr txBox="1"/>
          <p:nvPr/>
        </p:nvSpPr>
        <p:spPr>
          <a:xfrm>
            <a:off x="9113440" y="5299429"/>
            <a:ext cx="2473433" cy="107722"/>
          </a:xfrm>
          <a:prstGeom prst="rect">
            <a:avLst/>
          </a:prstGeom>
          <a:solidFill>
            <a:srgbClr val="000000"/>
          </a:solidFill>
        </p:spPr>
        <p:txBody>
          <a:bodyPr wrap="none" lIns="0" tIns="0" rIns="0" bIns="0" rtlCol="0">
            <a:spAutoFit/>
          </a:bodyPr>
          <a:lstStyle/>
          <a:p>
            <a:pPr algn="r">
              <a:spcAft>
                <a:spcPts val="600"/>
              </a:spcAft>
            </a:pPr>
            <a:r>
              <a:rPr lang="sv-SE" sz="700">
                <a:solidFill>
                  <a:srgbClr val="FFFFFF"/>
                </a:solidFill>
                <a:hlinkClick r:id="rId3" tooltip="https://organisatieontwerp.nl/simpeleoplossingen/">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301815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348580-0C82-3408-D074-C97AA5CDE008}"/>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ABE900C-9093-5E49-3A6A-DF961D32C32C}"/>
              </a:ext>
            </a:extLst>
          </p:cNvPr>
          <p:cNvSpPr>
            <a:spLocks noGrp="1"/>
          </p:cNvSpPr>
          <p:nvPr>
            <p:ph sz="half" idx="1"/>
          </p:nvPr>
        </p:nvSpPr>
        <p:spPr/>
        <p:txBody>
          <a:bodyPr/>
          <a:lstStyle/>
          <a:p>
            <a:endParaRPr lang="sv-SE"/>
          </a:p>
        </p:txBody>
      </p:sp>
      <p:pic>
        <p:nvPicPr>
          <p:cNvPr id="7" name="Platshållare för innehåll 6">
            <a:extLst>
              <a:ext uri="{FF2B5EF4-FFF2-40B4-BE49-F238E27FC236}">
                <a16:creationId xmlns:a16="http://schemas.microsoft.com/office/drawing/2014/main" id="{2CE68269-8BA2-1391-FAC7-4B5E41664615}"/>
              </a:ext>
            </a:extLst>
          </p:cNvPr>
          <p:cNvPicPr>
            <a:picLocks noGrp="1" noChangeAspect="1"/>
          </p:cNvPicPr>
          <p:nvPr>
            <p:ph sz="half" idx="2"/>
          </p:nvPr>
        </p:nvPicPr>
        <p:blipFill>
          <a:blip r:embed="rId2"/>
          <a:srcRect r="10579"/>
          <a:stretch>
            <a:fillRect/>
          </a:stretch>
        </p:blipFill>
        <p:spPr>
          <a:xfrm>
            <a:off x="93327" y="216422"/>
            <a:ext cx="4110281" cy="5642315"/>
          </a:xfrm>
          <a:prstGeom prst="rect">
            <a:avLst/>
          </a:prstGeom>
        </p:spPr>
      </p:pic>
      <p:sp>
        <p:nvSpPr>
          <p:cNvPr id="5" name="Platshållare för datum 4">
            <a:extLst>
              <a:ext uri="{FF2B5EF4-FFF2-40B4-BE49-F238E27FC236}">
                <a16:creationId xmlns:a16="http://schemas.microsoft.com/office/drawing/2014/main" id="{CEB01EA7-20F2-6FE4-89C3-621F4283A890}"/>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9" name="Bildobjekt 8">
            <a:extLst>
              <a:ext uri="{FF2B5EF4-FFF2-40B4-BE49-F238E27FC236}">
                <a16:creationId xmlns:a16="http://schemas.microsoft.com/office/drawing/2014/main" id="{C4BF6B8F-B568-2DD7-8A76-EFD4DB92C0E4}"/>
              </a:ext>
            </a:extLst>
          </p:cNvPr>
          <p:cNvPicPr>
            <a:picLocks noChangeAspect="1"/>
          </p:cNvPicPr>
          <p:nvPr/>
        </p:nvPicPr>
        <p:blipFill>
          <a:blip r:embed="rId3"/>
          <a:srcRect l="5216" r="6848"/>
          <a:stretch>
            <a:fillRect/>
          </a:stretch>
        </p:blipFill>
        <p:spPr>
          <a:xfrm>
            <a:off x="4039977" y="216423"/>
            <a:ext cx="3543301" cy="5642315"/>
          </a:xfrm>
          <a:prstGeom prst="rect">
            <a:avLst/>
          </a:prstGeom>
        </p:spPr>
      </p:pic>
      <p:pic>
        <p:nvPicPr>
          <p:cNvPr id="13" name="Bildobjekt 12">
            <a:extLst>
              <a:ext uri="{FF2B5EF4-FFF2-40B4-BE49-F238E27FC236}">
                <a16:creationId xmlns:a16="http://schemas.microsoft.com/office/drawing/2014/main" id="{7378A672-A757-C4F1-C143-F11BF620ADC0}"/>
              </a:ext>
            </a:extLst>
          </p:cNvPr>
          <p:cNvPicPr>
            <a:picLocks noChangeAspect="1"/>
          </p:cNvPicPr>
          <p:nvPr/>
        </p:nvPicPr>
        <p:blipFill>
          <a:blip r:embed="rId4"/>
          <a:srcRect l="2746" r="15043"/>
          <a:stretch>
            <a:fillRect/>
          </a:stretch>
        </p:blipFill>
        <p:spPr>
          <a:xfrm>
            <a:off x="7583278" y="294704"/>
            <a:ext cx="3819075" cy="5564033"/>
          </a:xfrm>
          <a:prstGeom prst="rect">
            <a:avLst/>
          </a:prstGeom>
        </p:spPr>
      </p:pic>
    </p:spTree>
    <p:extLst>
      <p:ext uri="{BB962C8B-B14F-4D97-AF65-F5344CB8AC3E}">
        <p14:creationId xmlns:p14="http://schemas.microsoft.com/office/powerpoint/2010/main" val="388891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FA8AE4-67BE-2433-CF26-BA6F2B384040}"/>
              </a:ext>
            </a:extLst>
          </p:cNvPr>
          <p:cNvSpPr>
            <a:spLocks noGrp="1"/>
          </p:cNvSpPr>
          <p:nvPr>
            <p:ph type="title"/>
          </p:nvPr>
        </p:nvSpPr>
        <p:spPr/>
        <p:txBody>
          <a:bodyPr/>
          <a:lstStyle/>
          <a:p>
            <a:r>
              <a:rPr lang="sv-SE"/>
              <a:t>Instruktioner fortsättning</a:t>
            </a:r>
          </a:p>
        </p:txBody>
      </p:sp>
      <p:sp>
        <p:nvSpPr>
          <p:cNvPr id="5" name="Platshållare för datum 4">
            <a:extLst>
              <a:ext uri="{FF2B5EF4-FFF2-40B4-BE49-F238E27FC236}">
                <a16:creationId xmlns:a16="http://schemas.microsoft.com/office/drawing/2014/main" id="{856408F2-4B84-2DD4-AE13-A7E1846A76E5}"/>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9" name="Bildobjekt 8">
            <a:extLst>
              <a:ext uri="{FF2B5EF4-FFF2-40B4-BE49-F238E27FC236}">
                <a16:creationId xmlns:a16="http://schemas.microsoft.com/office/drawing/2014/main" id="{7C4458C8-A8DC-1526-3EDB-8FE63D178195}"/>
              </a:ext>
            </a:extLst>
          </p:cNvPr>
          <p:cNvPicPr>
            <a:picLocks noChangeAspect="1"/>
          </p:cNvPicPr>
          <p:nvPr/>
        </p:nvPicPr>
        <p:blipFill>
          <a:blip r:embed="rId3"/>
          <a:stretch>
            <a:fillRect/>
          </a:stretch>
        </p:blipFill>
        <p:spPr>
          <a:xfrm>
            <a:off x="1033037" y="1450849"/>
            <a:ext cx="4327340" cy="3927600"/>
          </a:xfrm>
          <a:prstGeom prst="rect">
            <a:avLst/>
          </a:prstGeom>
        </p:spPr>
      </p:pic>
    </p:spTree>
    <p:extLst>
      <p:ext uri="{BB962C8B-B14F-4D97-AF65-F5344CB8AC3E}">
        <p14:creationId xmlns:p14="http://schemas.microsoft.com/office/powerpoint/2010/main" val="1503297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E8985D-3A94-F599-5BEC-C7D3FDBB9E64}"/>
              </a:ext>
            </a:extLst>
          </p:cNvPr>
          <p:cNvSpPr>
            <a:spLocks noGrp="1"/>
          </p:cNvSpPr>
          <p:nvPr>
            <p:ph type="title"/>
          </p:nvPr>
        </p:nvSpPr>
        <p:spPr/>
        <p:txBody>
          <a:bodyPr/>
          <a:lstStyle/>
          <a:p>
            <a:r>
              <a:rPr lang="sv-SE" err="1"/>
              <a:t>Custom</a:t>
            </a:r>
            <a:r>
              <a:rPr lang="sv-SE"/>
              <a:t> GPT skapad</a:t>
            </a:r>
          </a:p>
        </p:txBody>
      </p:sp>
      <p:pic>
        <p:nvPicPr>
          <p:cNvPr id="7" name="Platshållare för innehåll 6" descr="En bild som visar skärmbild, Grafik, design&#10;&#10;AI-genererat innehåll kan vara felaktigt.">
            <a:extLst>
              <a:ext uri="{FF2B5EF4-FFF2-40B4-BE49-F238E27FC236}">
                <a16:creationId xmlns:a16="http://schemas.microsoft.com/office/drawing/2014/main" id="{7089EB6B-5A5B-DB87-A06B-03EEE5F59A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0148" y="2645017"/>
            <a:ext cx="2462349" cy="2462349"/>
          </a:xfrm>
        </p:spPr>
      </p:pic>
      <p:sp>
        <p:nvSpPr>
          <p:cNvPr id="5" name="Platshållare för datum 4">
            <a:extLst>
              <a:ext uri="{FF2B5EF4-FFF2-40B4-BE49-F238E27FC236}">
                <a16:creationId xmlns:a16="http://schemas.microsoft.com/office/drawing/2014/main" id="{107846A1-3120-2B10-BA16-20BB3F5FB0CF}"/>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16" name="Platshållare för innehåll 6">
            <a:extLst>
              <a:ext uri="{FF2B5EF4-FFF2-40B4-BE49-F238E27FC236}">
                <a16:creationId xmlns:a16="http://schemas.microsoft.com/office/drawing/2014/main" id="{ADDFF56F-9E5F-2440-7663-FF537A3EE72A}"/>
              </a:ext>
            </a:extLst>
          </p:cNvPr>
          <p:cNvPicPr>
            <a:picLocks noChangeAspect="1"/>
          </p:cNvPicPr>
          <p:nvPr/>
        </p:nvPicPr>
        <p:blipFill>
          <a:blip r:embed="rId3"/>
          <a:stretch>
            <a:fillRect/>
          </a:stretch>
        </p:blipFill>
        <p:spPr>
          <a:xfrm>
            <a:off x="6470860" y="1709270"/>
            <a:ext cx="4844908" cy="3697881"/>
          </a:xfrm>
          <a:prstGeom prst="rect">
            <a:avLst/>
          </a:prstGeom>
        </p:spPr>
      </p:pic>
      <p:sp>
        <p:nvSpPr>
          <p:cNvPr id="14" name="Platshållare för innehåll 3">
            <a:extLst>
              <a:ext uri="{FF2B5EF4-FFF2-40B4-BE49-F238E27FC236}">
                <a16:creationId xmlns:a16="http://schemas.microsoft.com/office/drawing/2014/main" id="{55F20C94-FD94-9A04-FBE7-55C4E9E6D8DD}"/>
              </a:ext>
            </a:extLst>
          </p:cNvPr>
          <p:cNvSpPr txBox="1">
            <a:spLocks/>
          </p:cNvSpPr>
          <p:nvPr/>
        </p:nvSpPr>
        <p:spPr>
          <a:xfrm>
            <a:off x="767127" y="1593752"/>
            <a:ext cx="5328873" cy="1051265"/>
          </a:xfrm>
          <a:prstGeom prst="rect">
            <a:avLst/>
          </a:prstGeom>
        </p:spPr>
        <p:txBody>
          <a:bodyPr vert="horz" lIns="0" tIns="0" rIns="0" bIns="0" rtlCol="0">
            <a:noAutofit/>
          </a:bodyPr>
          <a:lstStyle>
            <a:lvl1pPr marL="288000" indent="-288000" algn="l" defTabSz="914400" rtl="0" eaLnBrk="1"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576000" indent="-288000" algn="l" defTabSz="914400" rtl="0" eaLnBrk="1" hangingPunct="1">
              <a:lnSpc>
                <a:spcPct val="100000"/>
              </a:lnSpc>
              <a:spcBef>
                <a:spcPts val="0"/>
              </a:spcBef>
              <a:spcAft>
                <a:spcPts val="600"/>
              </a:spcAft>
              <a:buFont typeface="Avenir Next LT Pro" panose="020B0504020202020204" pitchFamily="34" charset="0"/>
              <a:buChar char="—"/>
              <a:defRPr sz="1700" kern="1200">
                <a:solidFill>
                  <a:schemeClr val="tx1"/>
                </a:solidFill>
                <a:latin typeface="+mn-lt"/>
                <a:ea typeface="+mn-ea"/>
                <a:cs typeface="+mn-cs"/>
              </a:defRPr>
            </a:lvl2pPr>
            <a:lvl3pPr marL="864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152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4pPr>
            <a:lvl5pPr marL="1440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1728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6pPr>
            <a:lvl7pPr marL="2016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2304000" indent="-288000" algn="l" defTabSz="914400" rtl="0" eaLnBrk="1" hangingPunct="1">
              <a:lnSpc>
                <a:spcPct val="100000"/>
              </a:lnSpc>
              <a:spcBef>
                <a:spcPts val="0"/>
              </a:spcBef>
              <a:spcAft>
                <a:spcPts val="600"/>
              </a:spcAft>
              <a:buFont typeface="Avenir Next LT Pro" panose="020B0504020202020204" pitchFamily="34" charset="0"/>
              <a:buChar char="—"/>
              <a:defRPr sz="1400" kern="1200">
                <a:solidFill>
                  <a:schemeClr val="tx1"/>
                </a:solidFill>
                <a:latin typeface="+mn-lt"/>
                <a:ea typeface="+mn-ea"/>
                <a:cs typeface="+mn-cs"/>
              </a:defRPr>
            </a:lvl8pPr>
            <a:lvl9pPr marL="2592000" indent="-288000" algn="l" defTabSz="914400" rtl="0" eaLnBrk="1"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marL="0" indent="0">
              <a:buNone/>
            </a:pPr>
            <a:r>
              <a:rPr lang="sv-SE">
                <a:hlinkClick r:id="rId4"/>
              </a:rPr>
              <a:t>Ca en timme senare: </a:t>
            </a:r>
            <a:r>
              <a:rPr lang="sv-SE" err="1">
                <a:hlinkClick r:id="rId4"/>
              </a:rPr>
              <a:t>ChatGPT</a:t>
            </a:r>
            <a:r>
              <a:rPr lang="sv-SE">
                <a:hlinkClick r:id="rId4"/>
              </a:rPr>
              <a:t>- länk. Fri att </a:t>
            </a:r>
            <a:r>
              <a:rPr lang="sv-SE" err="1">
                <a:hlinkClick r:id="rId4"/>
              </a:rPr>
              <a:t>avända</a:t>
            </a:r>
            <a:r>
              <a:rPr lang="sv-SE">
                <a:hlinkClick r:id="rId4"/>
              </a:rPr>
              <a:t>!</a:t>
            </a:r>
            <a:endParaRPr lang="sv-SE"/>
          </a:p>
          <a:p>
            <a:pPr marL="0" indent="0">
              <a:buNone/>
            </a:pPr>
            <a:r>
              <a:rPr lang="sv-SE" sz="1200"/>
              <a:t>(behövde fixa befolkningstabellen också)</a:t>
            </a:r>
          </a:p>
        </p:txBody>
      </p:sp>
      <p:pic>
        <p:nvPicPr>
          <p:cNvPr id="8" name="Bildobjekt 7">
            <a:extLst>
              <a:ext uri="{FF2B5EF4-FFF2-40B4-BE49-F238E27FC236}">
                <a16:creationId xmlns:a16="http://schemas.microsoft.com/office/drawing/2014/main" id="{8538B6C0-1ED4-7EEB-9446-6BA0FF4BB05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rot="19944231">
            <a:off x="3824872" y="3157481"/>
            <a:ext cx="2560338" cy="1416187"/>
          </a:xfrm>
          <a:prstGeom prst="rect">
            <a:avLst/>
          </a:prstGeom>
          <a:noFill/>
        </p:spPr>
      </p:pic>
    </p:spTree>
    <p:extLst>
      <p:ext uri="{BB962C8B-B14F-4D97-AF65-F5344CB8AC3E}">
        <p14:creationId xmlns:p14="http://schemas.microsoft.com/office/powerpoint/2010/main" val="12129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41C298-6EF7-24B4-6C58-B05D06FCFD54}"/>
              </a:ext>
            </a:extLst>
          </p:cNvPr>
          <p:cNvSpPr>
            <a:spLocks noGrp="1"/>
          </p:cNvSpPr>
          <p:nvPr>
            <p:ph type="title"/>
          </p:nvPr>
        </p:nvSpPr>
        <p:spPr>
          <a:xfrm>
            <a:off x="611188" y="389092"/>
            <a:ext cx="10968038" cy="904875"/>
          </a:xfrm>
        </p:spPr>
        <p:txBody>
          <a:bodyPr anchor="t">
            <a:normAutofit/>
          </a:bodyPr>
          <a:lstStyle/>
          <a:p>
            <a:r>
              <a:rPr lang="sv-SE"/>
              <a:t>Lyckades vi då? </a:t>
            </a:r>
          </a:p>
        </p:txBody>
      </p:sp>
      <p:sp>
        <p:nvSpPr>
          <p:cNvPr id="15" name="Platshållare för innehåll 14">
            <a:extLst>
              <a:ext uri="{FF2B5EF4-FFF2-40B4-BE49-F238E27FC236}">
                <a16:creationId xmlns:a16="http://schemas.microsoft.com/office/drawing/2014/main" id="{3F479B9F-3C40-0E6C-A767-A1844630B6DB}"/>
              </a:ext>
            </a:extLst>
          </p:cNvPr>
          <p:cNvSpPr>
            <a:spLocks noGrp="1"/>
          </p:cNvSpPr>
          <p:nvPr>
            <p:ph type="body" sz="quarter" idx="13"/>
          </p:nvPr>
        </p:nvSpPr>
        <p:spPr>
          <a:xfrm>
            <a:off x="611189" y="1479551"/>
            <a:ext cx="5322811" cy="3927600"/>
          </a:xfrm>
        </p:spPr>
        <p:txBody>
          <a:bodyPr>
            <a:normAutofit/>
          </a:bodyPr>
          <a:lstStyle/>
          <a:p>
            <a:pPr fontAlgn="base">
              <a:buNone/>
            </a:pPr>
            <a:r>
              <a:rPr lang="en-US" b="0" i="0">
                <a:effectLst/>
              </a:rPr>
              <a:t>JA! Nej!? Eller </a:t>
            </a:r>
            <a:r>
              <a:rPr lang="en-US" b="0" i="0" err="1">
                <a:effectLst/>
              </a:rPr>
              <a:t>kanske</a:t>
            </a:r>
            <a:r>
              <a:rPr lang="en-US" b="0" i="0">
                <a:effectLst/>
              </a:rPr>
              <a:t>…</a:t>
            </a:r>
            <a:br>
              <a:rPr lang="en-US" b="0" i="0">
                <a:effectLst/>
              </a:rPr>
            </a:br>
            <a:endParaRPr lang="en-US" b="0" i="0">
              <a:effectLst/>
            </a:endParaRPr>
          </a:p>
          <a:p>
            <a:pPr rtl="0" fontAlgn="base">
              <a:buNone/>
            </a:pPr>
            <a:r>
              <a:rPr lang="en-US" b="0" i="0">
                <a:effectLst/>
              </a:rPr>
              <a:t>“I have not failed. I've just found 10,000 ways that won't work.”</a:t>
            </a:r>
            <a:r>
              <a:rPr lang="en-US"/>
              <a:t> </a:t>
            </a:r>
          </a:p>
          <a:p>
            <a:pPr rtl="0" fontAlgn="base">
              <a:buNone/>
            </a:pPr>
            <a:r>
              <a:rPr lang="en-US"/>
              <a:t>― Thomas A. Edison</a:t>
            </a:r>
          </a:p>
          <a:p>
            <a:pPr fontAlgn="base">
              <a:buNone/>
            </a:pPr>
            <a:endParaRPr lang="en-US" b="0" i="0">
              <a:effectLst/>
            </a:endParaRPr>
          </a:p>
          <a:p>
            <a:pPr fontAlgn="base">
              <a:buNone/>
            </a:pPr>
            <a:r>
              <a:rPr lang="en-US" b="0" i="0">
                <a:effectLst/>
              </a:rPr>
              <a:t>“Just because something doesn't do what you planned it to do doesn't mean it's useless.”</a:t>
            </a:r>
            <a:r>
              <a:rPr lang="en-US"/>
              <a:t> </a:t>
            </a:r>
          </a:p>
          <a:p>
            <a:pPr fontAlgn="base">
              <a:buNone/>
            </a:pPr>
            <a:r>
              <a:rPr lang="en-US" b="0" i="0">
                <a:effectLst/>
              </a:rPr>
              <a:t>― Thomas A. Edison</a:t>
            </a:r>
            <a:endParaRPr lang="sv-SE"/>
          </a:p>
        </p:txBody>
      </p:sp>
      <p:pic>
        <p:nvPicPr>
          <p:cNvPr id="20" name="Bildobjekt 19" descr="En bild som visar klädsel, Människoansikte, person, porträtt&#10;&#10;AI-genererat innehåll kan vara felaktigt.">
            <a:extLst>
              <a:ext uri="{FF2B5EF4-FFF2-40B4-BE49-F238E27FC236}">
                <a16:creationId xmlns:a16="http://schemas.microsoft.com/office/drawing/2014/main" id="{ECC33025-A27B-3693-2232-A6315CB84A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14" r="-1" b="39912"/>
          <a:stretch>
            <a:fillRect/>
          </a:stretch>
        </p:blipFill>
        <p:spPr>
          <a:xfrm>
            <a:off x="6258000" y="1479551"/>
            <a:ext cx="5328873" cy="3927600"/>
          </a:xfrm>
          <a:prstGeom prst="rect">
            <a:avLst/>
          </a:prstGeom>
          <a:noFill/>
        </p:spPr>
      </p:pic>
      <p:sp>
        <p:nvSpPr>
          <p:cNvPr id="5" name="Platshållare för datum 4">
            <a:extLst>
              <a:ext uri="{FF2B5EF4-FFF2-40B4-BE49-F238E27FC236}">
                <a16:creationId xmlns:a16="http://schemas.microsoft.com/office/drawing/2014/main" id="{88743F0F-9358-FB6B-979A-4509B8247FE8}"/>
              </a:ext>
            </a:extLst>
          </p:cNvPr>
          <p:cNvSpPr>
            <a:spLocks noGrp="1"/>
          </p:cNvSpPr>
          <p:nvPr>
            <p:ph type="dt" sz="half" idx="10"/>
          </p:nvPr>
        </p:nvSpPr>
        <p:spPr>
          <a:xfrm>
            <a:off x="9906000" y="6113059"/>
            <a:ext cx="931863" cy="180000"/>
          </a:xfrm>
        </p:spPr>
        <p:txBody>
          <a:bodyPr anchor="t">
            <a:normAutofit/>
          </a:bodyPr>
          <a:lstStyle/>
          <a:p>
            <a:pPr>
              <a:spcAft>
                <a:spcPts val="600"/>
              </a:spcAft>
            </a:pPr>
            <a:fld id="{556A8EF5-9093-470B-9F05-0BD732900D2B}" type="datetime1">
              <a:rPr lang="sv-SE" smtClean="0"/>
              <a:pPr>
                <a:spcAft>
                  <a:spcPts val="600"/>
                </a:spcAft>
              </a:pPr>
              <a:t>2025-11-20</a:t>
            </a:fld>
            <a:endParaRPr lang="sv-SE"/>
          </a:p>
        </p:txBody>
      </p:sp>
    </p:spTree>
    <p:extLst>
      <p:ext uri="{BB962C8B-B14F-4D97-AF65-F5344CB8AC3E}">
        <p14:creationId xmlns:p14="http://schemas.microsoft.com/office/powerpoint/2010/main" val="153435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5A2A3-0743-CDC5-1897-5913A7442FC8}"/>
              </a:ext>
            </a:extLst>
          </p:cNvPr>
          <p:cNvPicPr>
            <a:picLocks noChangeAspect="1"/>
          </p:cNvPicPr>
          <p:nvPr/>
        </p:nvPicPr>
        <p:blipFill>
          <a:blip r:embed="rId3"/>
          <a:stretch>
            <a:fillRect/>
          </a:stretch>
        </p:blipFill>
        <p:spPr>
          <a:xfrm>
            <a:off x="1165370" y="627373"/>
            <a:ext cx="9873238" cy="5008503"/>
          </a:xfrm>
          <a:prstGeom prst="rect">
            <a:avLst/>
          </a:prstGeom>
          <a:noFill/>
        </p:spPr>
      </p:pic>
      <p:sp>
        <p:nvSpPr>
          <p:cNvPr id="5" name="Date Placeholder 4">
            <a:extLst>
              <a:ext uri="{FF2B5EF4-FFF2-40B4-BE49-F238E27FC236}">
                <a16:creationId xmlns:a16="http://schemas.microsoft.com/office/drawing/2014/main" id="{AE1A7A9C-B3DA-CA0F-A9E2-67EFFBB3A0B1}"/>
              </a:ext>
            </a:extLst>
          </p:cNvPr>
          <p:cNvSpPr>
            <a:spLocks noGrp="1"/>
          </p:cNvSpPr>
          <p:nvPr>
            <p:ph type="dt" sz="half" idx="10"/>
          </p:nvPr>
        </p:nvSpPr>
        <p:spPr>
          <a:xfrm>
            <a:off x="9906000" y="6113059"/>
            <a:ext cx="931863" cy="180000"/>
          </a:xfrm>
        </p:spPr>
        <p:txBody>
          <a:bodyPr anchor="t">
            <a:normAutofit/>
          </a:bodyPr>
          <a:lstStyle/>
          <a:p>
            <a:pPr>
              <a:spcAft>
                <a:spcPts val="600"/>
              </a:spcAft>
            </a:pPr>
            <a:fld id="{556A8EF5-9093-470B-9F05-0BD732900D2B}" type="datetime1">
              <a:rPr lang="sv-SE" smtClean="0"/>
              <a:pPr>
                <a:spcAft>
                  <a:spcPts val="600"/>
                </a:spcAft>
              </a:pPr>
              <a:t>2025-11-20</a:t>
            </a:fld>
            <a:endParaRPr lang="sv-SE"/>
          </a:p>
        </p:txBody>
      </p:sp>
    </p:spTree>
    <p:extLst>
      <p:ext uri="{BB962C8B-B14F-4D97-AF65-F5344CB8AC3E}">
        <p14:creationId xmlns:p14="http://schemas.microsoft.com/office/powerpoint/2010/main" val="3020238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59FB5B-EE6F-E877-F871-25E417C886E6}"/>
              </a:ext>
            </a:extLst>
          </p:cNvPr>
          <p:cNvSpPr>
            <a:spLocks noGrp="1"/>
          </p:cNvSpPr>
          <p:nvPr>
            <p:ph type="title"/>
          </p:nvPr>
        </p:nvSpPr>
        <p:spPr>
          <a:xfrm>
            <a:off x="611981" y="1215285"/>
            <a:ext cx="10968038" cy="904875"/>
          </a:xfrm>
        </p:spPr>
        <p:txBody>
          <a:bodyPr/>
          <a:lstStyle/>
          <a:p>
            <a:pPr algn="ctr"/>
            <a:r>
              <a:rPr lang="sv-SE" sz="3200"/>
              <a:t>Tack för oss!</a:t>
            </a:r>
          </a:p>
        </p:txBody>
      </p:sp>
      <p:sp>
        <p:nvSpPr>
          <p:cNvPr id="3" name="Platshållare för text 2">
            <a:extLst>
              <a:ext uri="{FF2B5EF4-FFF2-40B4-BE49-F238E27FC236}">
                <a16:creationId xmlns:a16="http://schemas.microsoft.com/office/drawing/2014/main" id="{8721BBCC-B819-57A7-7E09-BA1D58BC0957}"/>
              </a:ext>
            </a:extLst>
          </p:cNvPr>
          <p:cNvSpPr>
            <a:spLocks noGrp="1"/>
          </p:cNvSpPr>
          <p:nvPr>
            <p:ph type="body" sz="quarter" idx="13"/>
          </p:nvPr>
        </p:nvSpPr>
        <p:spPr>
          <a:xfrm>
            <a:off x="453706" y="2468352"/>
            <a:ext cx="11286170" cy="2533649"/>
          </a:xfrm>
        </p:spPr>
        <p:txBody>
          <a:bodyPr/>
          <a:lstStyle/>
          <a:p>
            <a:pPr marL="0" indent="0" algn="ctr">
              <a:buNone/>
            </a:pPr>
            <a:r>
              <a:rPr lang="sv-SE"/>
              <a:t>Tveka inte att fråga det du undrar i pausen eller när som helst</a:t>
            </a:r>
          </a:p>
          <a:p>
            <a:pPr marL="0" indent="0" algn="ctr">
              <a:buNone/>
            </a:pPr>
            <a:endParaRPr lang="sv-SE"/>
          </a:p>
          <a:p>
            <a:pPr marL="0" indent="0" algn="ctr">
              <a:buNone/>
            </a:pPr>
            <a:r>
              <a:rPr lang="sv-SE">
                <a:hlinkClick r:id="rId2">
                  <a:extLst>
                    <a:ext uri="{A12FA001-AC4F-418D-AE19-62706E023703}">
                      <ahyp:hlinkClr xmlns:ahyp="http://schemas.microsoft.com/office/drawing/2018/hyperlinkcolor" val="tx"/>
                    </a:ext>
                  </a:extLst>
                </a:hlinkClick>
              </a:rPr>
              <a:t>marcus.justesen@varmdo.se</a:t>
            </a:r>
            <a:endParaRPr lang="sv-SE"/>
          </a:p>
          <a:p>
            <a:pPr marL="0" indent="0" algn="ctr">
              <a:buNone/>
            </a:pPr>
            <a:r>
              <a:rPr lang="sv-SE">
                <a:hlinkClick r:id="rId3">
                  <a:extLst>
                    <a:ext uri="{A12FA001-AC4F-418D-AE19-62706E023703}">
                      <ahyp:hlinkClr xmlns:ahyp="http://schemas.microsoft.com/office/drawing/2018/hyperlinkcolor" val="tx"/>
                    </a:ext>
                  </a:extLst>
                </a:hlinkClick>
              </a:rPr>
              <a:t>linn.nordlund@varmdo.se</a:t>
            </a:r>
            <a:endParaRPr lang="sv-SE"/>
          </a:p>
          <a:p>
            <a:pPr marL="0" indent="0" algn="ctr">
              <a:buNone/>
            </a:pPr>
            <a:r>
              <a:rPr lang="sv-SE">
                <a:hlinkClick r:id="rId4">
                  <a:extLst>
                    <a:ext uri="{A12FA001-AC4F-418D-AE19-62706E023703}">
                      <ahyp:hlinkClr xmlns:ahyp="http://schemas.microsoft.com/office/drawing/2018/hyperlinkcolor" val="tx"/>
                    </a:ext>
                  </a:extLst>
                </a:hlinkClick>
              </a:rPr>
              <a:t>emanuel.burman@varmdo.se</a:t>
            </a:r>
            <a:endParaRPr lang="sv-SE"/>
          </a:p>
        </p:txBody>
      </p:sp>
      <p:sp>
        <p:nvSpPr>
          <p:cNvPr id="5" name="Platshållare för datum 4">
            <a:extLst>
              <a:ext uri="{FF2B5EF4-FFF2-40B4-BE49-F238E27FC236}">
                <a16:creationId xmlns:a16="http://schemas.microsoft.com/office/drawing/2014/main" id="{B9A0EDDD-0BEB-E30E-9A82-4033004E58FB}"/>
              </a:ext>
            </a:extLst>
          </p:cNvPr>
          <p:cNvSpPr>
            <a:spLocks noGrp="1"/>
          </p:cNvSpPr>
          <p:nvPr>
            <p:ph type="dt" sz="half" idx="10"/>
          </p:nvPr>
        </p:nvSpPr>
        <p:spPr/>
        <p:txBody>
          <a:bodyPr/>
          <a:lstStyle/>
          <a:p>
            <a:fld id="{25793A76-40E1-4508-BFD5-D55C908703B5}" type="datetime1">
              <a:rPr lang="sv-SE" smtClean="0"/>
              <a:t>2025-11-20</a:t>
            </a:fld>
            <a:endParaRPr lang="sv-SE"/>
          </a:p>
        </p:txBody>
      </p:sp>
    </p:spTree>
    <p:extLst>
      <p:ext uri="{BB962C8B-B14F-4D97-AF65-F5344CB8AC3E}">
        <p14:creationId xmlns:p14="http://schemas.microsoft.com/office/powerpoint/2010/main" val="385449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80DD-C218-D1DB-4EAF-A2826201078E}"/>
              </a:ext>
            </a:extLst>
          </p:cNvPr>
          <p:cNvSpPr>
            <a:spLocks noGrp="1"/>
          </p:cNvSpPr>
          <p:nvPr>
            <p:ph type="title"/>
          </p:nvPr>
        </p:nvSpPr>
        <p:spPr/>
        <p:txBody>
          <a:bodyPr/>
          <a:lstStyle/>
          <a:p>
            <a:r>
              <a:rPr lang="en-US" err="1"/>
              <a:t>Att</a:t>
            </a:r>
            <a:r>
              <a:rPr lang="en-US"/>
              <a:t> </a:t>
            </a:r>
            <a:r>
              <a:rPr lang="en-US" err="1"/>
              <a:t>välja</a:t>
            </a:r>
            <a:r>
              <a:rPr lang="en-US"/>
              <a:t> </a:t>
            </a:r>
            <a:r>
              <a:rPr lang="en-US" err="1"/>
              <a:t>modell</a:t>
            </a:r>
            <a:r>
              <a:rPr lang="en-US"/>
              <a:t> </a:t>
            </a:r>
            <a:r>
              <a:rPr lang="en-US" err="1"/>
              <a:t>utifrån</a:t>
            </a:r>
            <a:r>
              <a:rPr lang="en-US"/>
              <a:t> </a:t>
            </a:r>
            <a:r>
              <a:rPr lang="en-US" err="1"/>
              <a:t>ett</a:t>
            </a:r>
            <a:r>
              <a:rPr lang="en-US"/>
              <a:t> syfte</a:t>
            </a:r>
          </a:p>
        </p:txBody>
      </p:sp>
      <p:sp>
        <p:nvSpPr>
          <p:cNvPr id="3" name="Content Placeholder 2">
            <a:extLst>
              <a:ext uri="{FF2B5EF4-FFF2-40B4-BE49-F238E27FC236}">
                <a16:creationId xmlns:a16="http://schemas.microsoft.com/office/drawing/2014/main" id="{B76EACC7-11A8-C96C-607B-4CA9C5735299}"/>
              </a:ext>
            </a:extLst>
          </p:cNvPr>
          <p:cNvSpPr>
            <a:spLocks noGrp="1"/>
          </p:cNvSpPr>
          <p:nvPr>
            <p:ph sz="half" idx="1"/>
          </p:nvPr>
        </p:nvSpPr>
        <p:spPr/>
        <p:txBody>
          <a:bodyPr vert="horz" lIns="0" tIns="0" rIns="0" bIns="0" rtlCol="0" anchor="t">
            <a:noAutofit/>
          </a:bodyPr>
          <a:lstStyle/>
          <a:p>
            <a:pPr marL="0" indent="0">
              <a:buNone/>
            </a:pPr>
            <a:r>
              <a:rPr lang="en-US" err="1">
                <a:latin typeface="Avenir Next LT Pro Demi"/>
              </a:rPr>
              <a:t>Regelbaserad</a:t>
            </a:r>
            <a:r>
              <a:rPr lang="en-US">
                <a:latin typeface="Avenir Next LT Pro Demi"/>
              </a:rPr>
              <a:t> AI</a:t>
            </a:r>
          </a:p>
          <a:p>
            <a:pPr marL="287655" indent="-287655"/>
            <a:r>
              <a:rPr lang="en-US" err="1"/>
              <a:t>Förutsägbart</a:t>
            </a:r>
            <a:r>
              <a:rPr lang="en-US"/>
              <a:t> </a:t>
            </a:r>
            <a:r>
              <a:rPr lang="en-US" err="1"/>
              <a:t>resultat</a:t>
            </a:r>
          </a:p>
          <a:p>
            <a:pPr marL="287655" indent="-287655"/>
            <a:r>
              <a:rPr lang="en-US" err="1"/>
              <a:t>Reglerna</a:t>
            </a:r>
            <a:r>
              <a:rPr lang="en-US"/>
              <a:t> </a:t>
            </a:r>
            <a:r>
              <a:rPr lang="en-US" err="1"/>
              <a:t>konfigureras</a:t>
            </a:r>
            <a:r>
              <a:rPr lang="en-US"/>
              <a:t> </a:t>
            </a:r>
            <a:r>
              <a:rPr lang="en-US" err="1"/>
              <a:t>manuellt</a:t>
            </a:r>
            <a:endParaRPr lang="en-US"/>
          </a:p>
          <a:p>
            <a:pPr marL="287655" indent="-287655"/>
            <a:r>
              <a:rPr lang="en-US" err="1"/>
              <a:t>Ställer</a:t>
            </a:r>
            <a:r>
              <a:rPr lang="en-US"/>
              <a:t> </a:t>
            </a:r>
            <a:r>
              <a:rPr lang="en-US" err="1"/>
              <a:t>högre</a:t>
            </a:r>
            <a:r>
              <a:rPr lang="en-US"/>
              <a:t> </a:t>
            </a:r>
            <a:r>
              <a:rPr lang="en-US" err="1"/>
              <a:t>krav</a:t>
            </a:r>
            <a:r>
              <a:rPr lang="en-US"/>
              <a:t> </a:t>
            </a:r>
            <a:r>
              <a:rPr lang="en-US" err="1"/>
              <a:t>på</a:t>
            </a:r>
            <a:r>
              <a:rPr lang="en-US"/>
              <a:t> </a:t>
            </a:r>
            <a:r>
              <a:rPr lang="en-US" err="1"/>
              <a:t>strukturerad</a:t>
            </a:r>
            <a:r>
              <a:rPr lang="en-US"/>
              <a:t> data</a:t>
            </a:r>
          </a:p>
          <a:p>
            <a:pPr marL="287655" indent="-287655"/>
            <a:r>
              <a:rPr lang="en-US"/>
              <a:t>Kan </a:t>
            </a:r>
            <a:r>
              <a:rPr lang="en-US" err="1"/>
              <a:t>inte</a:t>
            </a:r>
            <a:r>
              <a:rPr lang="en-US"/>
              <a:t> </a:t>
            </a:r>
            <a:r>
              <a:rPr lang="en-US" err="1"/>
              <a:t>hantera</a:t>
            </a:r>
            <a:r>
              <a:rPr lang="en-US"/>
              <a:t> "</a:t>
            </a:r>
            <a:r>
              <a:rPr lang="en-US" err="1"/>
              <a:t>okända</a:t>
            </a:r>
            <a:r>
              <a:rPr lang="en-US"/>
              <a:t>" fall</a:t>
            </a:r>
          </a:p>
          <a:p>
            <a:pPr marL="287655" indent="-287655"/>
            <a:r>
              <a:rPr lang="en-US"/>
              <a:t>Bra för fall </a:t>
            </a:r>
            <a:r>
              <a:rPr lang="en-US" err="1"/>
              <a:t>när</a:t>
            </a:r>
            <a:r>
              <a:rPr lang="en-US"/>
              <a:t> man </a:t>
            </a:r>
            <a:r>
              <a:rPr lang="en-US" err="1"/>
              <a:t>vill</a:t>
            </a:r>
            <a:r>
              <a:rPr lang="en-US"/>
              <a:t> </a:t>
            </a:r>
            <a:r>
              <a:rPr lang="en-US" err="1"/>
              <a:t>vara</a:t>
            </a:r>
            <a:r>
              <a:rPr lang="en-US"/>
              <a:t> </a:t>
            </a:r>
            <a:r>
              <a:rPr lang="en-US" err="1"/>
              <a:t>säker</a:t>
            </a:r>
            <a:r>
              <a:rPr lang="en-US"/>
              <a:t> </a:t>
            </a:r>
            <a:r>
              <a:rPr lang="en-US" err="1"/>
              <a:t>på</a:t>
            </a:r>
            <a:r>
              <a:rPr lang="en-US"/>
              <a:t> </a:t>
            </a:r>
            <a:r>
              <a:rPr lang="en-US" err="1"/>
              <a:t>resultatet</a:t>
            </a:r>
          </a:p>
          <a:p>
            <a:pPr marL="287655" indent="-287655"/>
            <a:endParaRPr lang="en-US"/>
          </a:p>
          <a:p>
            <a:pPr marL="287655" indent="-287655"/>
            <a:endParaRPr lang="en-US"/>
          </a:p>
        </p:txBody>
      </p:sp>
      <p:sp>
        <p:nvSpPr>
          <p:cNvPr id="4" name="Content Placeholder 3">
            <a:extLst>
              <a:ext uri="{FF2B5EF4-FFF2-40B4-BE49-F238E27FC236}">
                <a16:creationId xmlns:a16="http://schemas.microsoft.com/office/drawing/2014/main" id="{E98794DF-633A-1046-EDCC-6C6980DFB198}"/>
              </a:ext>
            </a:extLst>
          </p:cNvPr>
          <p:cNvSpPr>
            <a:spLocks noGrp="1"/>
          </p:cNvSpPr>
          <p:nvPr>
            <p:ph sz="half" idx="2"/>
          </p:nvPr>
        </p:nvSpPr>
        <p:spPr/>
        <p:txBody>
          <a:bodyPr vert="horz" lIns="0" tIns="0" rIns="0" bIns="0" rtlCol="0" anchor="t">
            <a:noAutofit/>
          </a:bodyPr>
          <a:lstStyle/>
          <a:p>
            <a:pPr marL="0" indent="0">
              <a:buNone/>
            </a:pPr>
            <a:r>
              <a:rPr lang="en-US">
                <a:latin typeface="Avenir Next LT Pro Demi"/>
              </a:rPr>
              <a:t>AI </a:t>
            </a:r>
            <a:r>
              <a:rPr lang="en-US" err="1">
                <a:latin typeface="Avenir Next LT Pro Demi"/>
              </a:rPr>
              <a:t>baserad</a:t>
            </a:r>
            <a:r>
              <a:rPr lang="en-US">
                <a:latin typeface="Avenir Next LT Pro Demi"/>
              </a:rPr>
              <a:t> </a:t>
            </a:r>
            <a:r>
              <a:rPr lang="en-US" err="1">
                <a:latin typeface="Avenir Next LT Pro Demi"/>
              </a:rPr>
              <a:t>på</a:t>
            </a:r>
            <a:r>
              <a:rPr lang="en-US">
                <a:latin typeface="Avenir Next LT Pro Demi"/>
              </a:rPr>
              <a:t> </a:t>
            </a:r>
            <a:r>
              <a:rPr lang="en-US" err="1">
                <a:latin typeface="Avenir Next LT Pro Demi"/>
              </a:rPr>
              <a:t>maskininlärning</a:t>
            </a:r>
            <a:endParaRPr lang="en-US">
              <a:latin typeface="Avenir Next LT Pro Demi"/>
            </a:endParaRPr>
          </a:p>
          <a:p>
            <a:pPr marL="287655" indent="-287655"/>
            <a:r>
              <a:rPr lang="en-US" err="1"/>
              <a:t>Sannolikhetsbaserat</a:t>
            </a:r>
            <a:r>
              <a:rPr lang="en-US"/>
              <a:t> </a:t>
            </a:r>
            <a:r>
              <a:rPr lang="en-US" err="1"/>
              <a:t>resultat</a:t>
            </a:r>
            <a:endParaRPr lang="en-US"/>
          </a:p>
          <a:p>
            <a:pPr marL="287655" indent="-287655"/>
            <a:r>
              <a:rPr lang="en-US" err="1"/>
              <a:t>Modellen</a:t>
            </a:r>
            <a:r>
              <a:rPr lang="en-US"/>
              <a:t> </a:t>
            </a:r>
            <a:r>
              <a:rPr lang="en-US" err="1"/>
              <a:t>identifierar</a:t>
            </a:r>
            <a:r>
              <a:rPr lang="en-US"/>
              <a:t> </a:t>
            </a:r>
            <a:r>
              <a:rPr lang="en-US" err="1"/>
              <a:t>reglerna</a:t>
            </a:r>
            <a:endParaRPr lang="en-US"/>
          </a:p>
          <a:p>
            <a:pPr marL="287655" indent="-287655"/>
            <a:r>
              <a:rPr lang="en-US"/>
              <a:t>Kan </a:t>
            </a:r>
            <a:r>
              <a:rPr lang="en-US" err="1"/>
              <a:t>hitta</a:t>
            </a:r>
            <a:r>
              <a:rPr lang="en-US"/>
              <a:t> </a:t>
            </a:r>
            <a:r>
              <a:rPr lang="en-US" err="1"/>
              <a:t>mönster</a:t>
            </a:r>
            <a:r>
              <a:rPr lang="en-US"/>
              <a:t> </a:t>
            </a:r>
            <a:r>
              <a:rPr lang="en-US" err="1"/>
              <a:t>även</a:t>
            </a:r>
            <a:r>
              <a:rPr lang="en-US"/>
              <a:t> </a:t>
            </a:r>
            <a:r>
              <a:rPr lang="en-US" err="1"/>
              <a:t>i</a:t>
            </a:r>
            <a:r>
              <a:rPr lang="en-US"/>
              <a:t> </a:t>
            </a:r>
            <a:r>
              <a:rPr lang="en-US" err="1"/>
              <a:t>stora</a:t>
            </a:r>
            <a:r>
              <a:rPr lang="en-US"/>
              <a:t> </a:t>
            </a:r>
            <a:r>
              <a:rPr lang="en-US" err="1"/>
              <a:t>mängder</a:t>
            </a:r>
            <a:r>
              <a:rPr lang="en-US"/>
              <a:t> data</a:t>
            </a:r>
          </a:p>
          <a:p>
            <a:pPr marL="287655" indent="-287655"/>
            <a:r>
              <a:rPr lang="en-US"/>
              <a:t>Kan </a:t>
            </a:r>
            <a:r>
              <a:rPr lang="en-US" err="1"/>
              <a:t>användas</a:t>
            </a:r>
            <a:r>
              <a:rPr lang="en-US"/>
              <a:t> </a:t>
            </a:r>
            <a:r>
              <a:rPr lang="en-US" err="1"/>
              <a:t>på</a:t>
            </a:r>
            <a:r>
              <a:rPr lang="en-US"/>
              <a:t> </a:t>
            </a:r>
            <a:r>
              <a:rPr lang="en-US" err="1"/>
              <a:t>ostrukturerad</a:t>
            </a:r>
            <a:r>
              <a:rPr lang="en-US"/>
              <a:t> data, </a:t>
            </a:r>
            <a:r>
              <a:rPr lang="en-US" err="1"/>
              <a:t>t.ex</a:t>
            </a:r>
            <a:r>
              <a:rPr lang="en-US"/>
              <a:t>. </a:t>
            </a:r>
            <a:r>
              <a:rPr lang="en-US" err="1"/>
              <a:t>fritext</a:t>
            </a:r>
            <a:endParaRPr lang="en-US"/>
          </a:p>
          <a:p>
            <a:pPr marL="287655" indent="-287655"/>
            <a:r>
              <a:rPr lang="en-US" err="1"/>
              <a:t>Kraftfull</a:t>
            </a:r>
            <a:r>
              <a:rPr lang="en-US"/>
              <a:t> för </a:t>
            </a:r>
            <a:r>
              <a:rPr lang="en-US" err="1"/>
              <a:t>många</a:t>
            </a:r>
            <a:r>
              <a:rPr lang="en-US"/>
              <a:t> </a:t>
            </a:r>
            <a:r>
              <a:rPr lang="en-US" err="1"/>
              <a:t>olika</a:t>
            </a:r>
            <a:r>
              <a:rPr lang="en-US"/>
              <a:t> </a:t>
            </a:r>
            <a:r>
              <a:rPr lang="en-US" err="1"/>
              <a:t>tillämpningar</a:t>
            </a:r>
            <a:r>
              <a:rPr lang="en-US"/>
              <a:t> </a:t>
            </a:r>
            <a:r>
              <a:rPr lang="en-US" err="1"/>
              <a:t>i</a:t>
            </a:r>
            <a:r>
              <a:rPr lang="en-US"/>
              <a:t> </a:t>
            </a:r>
            <a:r>
              <a:rPr lang="en-US" err="1"/>
              <a:t>att</a:t>
            </a:r>
            <a:r>
              <a:rPr lang="en-US"/>
              <a:t> </a:t>
            </a:r>
            <a:r>
              <a:rPr lang="en-US" err="1"/>
              <a:t>ge</a:t>
            </a:r>
            <a:r>
              <a:rPr lang="en-US"/>
              <a:t> </a:t>
            </a:r>
            <a:r>
              <a:rPr lang="en-US" err="1"/>
              <a:t>vägledande</a:t>
            </a:r>
            <a:r>
              <a:rPr lang="en-US"/>
              <a:t> </a:t>
            </a:r>
            <a:r>
              <a:rPr lang="en-US" err="1"/>
              <a:t>resultat</a:t>
            </a:r>
          </a:p>
          <a:p>
            <a:pPr marL="287655" indent="-287655"/>
            <a:endParaRPr lang="en-US"/>
          </a:p>
          <a:p>
            <a:pPr marL="287655" indent="-287655"/>
            <a:endParaRPr lang="en-US"/>
          </a:p>
          <a:p>
            <a:pPr marL="287655" indent="-287655"/>
            <a:endParaRPr lang="en-US"/>
          </a:p>
        </p:txBody>
      </p:sp>
      <p:sp>
        <p:nvSpPr>
          <p:cNvPr id="5" name="Date Placeholder 4">
            <a:extLst>
              <a:ext uri="{FF2B5EF4-FFF2-40B4-BE49-F238E27FC236}">
                <a16:creationId xmlns:a16="http://schemas.microsoft.com/office/drawing/2014/main" id="{ECB09877-2FD4-9CBF-2206-F900DF2B6C33}"/>
              </a:ext>
            </a:extLst>
          </p:cNvPr>
          <p:cNvSpPr>
            <a:spLocks noGrp="1"/>
          </p:cNvSpPr>
          <p:nvPr>
            <p:ph type="dt" sz="half" idx="10"/>
          </p:nvPr>
        </p:nvSpPr>
        <p:spPr/>
        <p:txBody>
          <a:bodyPr/>
          <a:lstStyle/>
          <a:p>
            <a:fld id="{556A8EF5-9093-470B-9F05-0BD732900D2B}" type="datetime1">
              <a:rPr lang="sv-SE" smtClean="0"/>
              <a:t>2025-11-20</a:t>
            </a:fld>
            <a:endParaRPr lang="sv-SE"/>
          </a:p>
        </p:txBody>
      </p:sp>
    </p:spTree>
    <p:extLst>
      <p:ext uri="{BB962C8B-B14F-4D97-AF65-F5344CB8AC3E}">
        <p14:creationId xmlns:p14="http://schemas.microsoft.com/office/powerpoint/2010/main" val="345928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A2D5-EB5F-2E3C-769F-A61891338C07}"/>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C2E16E12-5EB2-4A30-06FF-DFFE4DCD23DC}"/>
              </a:ext>
            </a:extLst>
          </p:cNvPr>
          <p:cNvSpPr>
            <a:spLocks noGrp="1"/>
          </p:cNvSpPr>
          <p:nvPr>
            <p:ph type="title"/>
          </p:nvPr>
        </p:nvSpPr>
        <p:spPr/>
        <p:txBody>
          <a:bodyPr/>
          <a:lstStyle/>
          <a:p>
            <a:r>
              <a:rPr lang="sv-SE"/>
              <a:t>Inledning: Hur vill/kan vi arbeta med AI?</a:t>
            </a:r>
          </a:p>
        </p:txBody>
      </p:sp>
      <p:sp>
        <p:nvSpPr>
          <p:cNvPr id="7" name="Platshållare för text 6">
            <a:extLst>
              <a:ext uri="{FF2B5EF4-FFF2-40B4-BE49-F238E27FC236}">
                <a16:creationId xmlns:a16="http://schemas.microsoft.com/office/drawing/2014/main" id="{156428DD-CC8A-EA76-6F86-CDE105A469C4}"/>
              </a:ext>
            </a:extLst>
          </p:cNvPr>
          <p:cNvSpPr>
            <a:spLocks noGrp="1"/>
          </p:cNvSpPr>
          <p:nvPr>
            <p:ph type="body" idx="1"/>
          </p:nvPr>
        </p:nvSpPr>
        <p:spPr/>
        <p:txBody>
          <a:bodyPr vert="horz" lIns="0" tIns="0" rIns="0" bIns="0" rtlCol="0" anchor="t">
            <a:noAutofit/>
          </a:bodyPr>
          <a:lstStyle/>
          <a:p>
            <a:endParaRPr lang="sv-SE"/>
          </a:p>
        </p:txBody>
      </p:sp>
      <p:sp>
        <p:nvSpPr>
          <p:cNvPr id="5" name="Platshållare för datum 4">
            <a:extLst>
              <a:ext uri="{FF2B5EF4-FFF2-40B4-BE49-F238E27FC236}">
                <a16:creationId xmlns:a16="http://schemas.microsoft.com/office/drawing/2014/main" id="{1ED55C3B-1D9B-8292-15C0-711A233A56A4}"/>
              </a:ext>
            </a:extLst>
          </p:cNvPr>
          <p:cNvSpPr>
            <a:spLocks noGrp="1"/>
          </p:cNvSpPr>
          <p:nvPr>
            <p:ph type="dt" sz="half" idx="10"/>
          </p:nvPr>
        </p:nvSpPr>
        <p:spPr/>
        <p:txBody>
          <a:bodyPr/>
          <a:lstStyle/>
          <a:p>
            <a:fld id="{556A8EF5-9093-470B-9F05-0BD732900D2B}" type="datetime1">
              <a:rPr lang="sv-SE" smtClean="0"/>
              <a:t>2025-11-20</a:t>
            </a:fld>
            <a:endParaRPr lang="sv-SE"/>
          </a:p>
        </p:txBody>
      </p:sp>
    </p:spTree>
    <p:extLst>
      <p:ext uri="{BB962C8B-B14F-4D97-AF65-F5344CB8AC3E}">
        <p14:creationId xmlns:p14="http://schemas.microsoft.com/office/powerpoint/2010/main" val="101469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8DB17-F84C-FFF6-CC7E-61505171B13C}"/>
              </a:ext>
            </a:extLst>
          </p:cNvPr>
          <p:cNvSpPr>
            <a:spLocks noGrp="1"/>
          </p:cNvSpPr>
          <p:nvPr>
            <p:ph type="title"/>
          </p:nvPr>
        </p:nvSpPr>
        <p:spPr/>
        <p:txBody>
          <a:bodyPr/>
          <a:lstStyle/>
          <a:p>
            <a:r>
              <a:rPr lang="sv-SE"/>
              <a:t>Projektets huvudmål: undersöka om kommunens tjänstemän kan fråga AI istället för oss GIS-kunniga</a:t>
            </a:r>
          </a:p>
        </p:txBody>
      </p:sp>
      <p:sp>
        <p:nvSpPr>
          <p:cNvPr id="3" name="Platshållare för innehåll 2">
            <a:extLst>
              <a:ext uri="{FF2B5EF4-FFF2-40B4-BE49-F238E27FC236}">
                <a16:creationId xmlns:a16="http://schemas.microsoft.com/office/drawing/2014/main" id="{A938FB04-8657-4EF6-618D-5FC2C02814AD}"/>
              </a:ext>
            </a:extLst>
          </p:cNvPr>
          <p:cNvSpPr>
            <a:spLocks noGrp="1"/>
          </p:cNvSpPr>
          <p:nvPr>
            <p:ph sz="half" idx="1"/>
          </p:nvPr>
        </p:nvSpPr>
        <p:spPr/>
        <p:txBody>
          <a:bodyPr/>
          <a:lstStyle/>
          <a:p>
            <a:pPr marL="0" indent="0">
              <a:buNone/>
            </a:pPr>
            <a:r>
              <a:rPr lang="sv-SE"/>
              <a:t>Den ovane kart/GIS-användaren: </a:t>
            </a:r>
          </a:p>
          <a:p>
            <a:r>
              <a:rPr lang="sv-SE"/>
              <a:t>Användare ska snabbt få efterfrågad information</a:t>
            </a:r>
          </a:p>
          <a:p>
            <a:r>
              <a:rPr lang="sv-SE"/>
              <a:t>Hur? Med fritext tex. ”Hur många 0-6 åringar bor i Gustavsberg”?</a:t>
            </a:r>
          </a:p>
          <a:p>
            <a:r>
              <a:rPr lang="sv-SE"/>
              <a:t>Varför? Många vet inte att det finns information i kartan, eller ens att vi har en karta…och de vill veta något om ett område i sin planering av t.ex. förskolelokaler. </a:t>
            </a:r>
          </a:p>
        </p:txBody>
      </p:sp>
      <p:sp>
        <p:nvSpPr>
          <p:cNvPr id="4" name="Platshållare för innehåll 3">
            <a:extLst>
              <a:ext uri="{FF2B5EF4-FFF2-40B4-BE49-F238E27FC236}">
                <a16:creationId xmlns:a16="http://schemas.microsoft.com/office/drawing/2014/main" id="{DE198FE1-953F-DE56-4422-D815FEAD5637}"/>
              </a:ext>
            </a:extLst>
          </p:cNvPr>
          <p:cNvSpPr>
            <a:spLocks noGrp="1"/>
          </p:cNvSpPr>
          <p:nvPr>
            <p:ph sz="half" idx="2"/>
          </p:nvPr>
        </p:nvSpPr>
        <p:spPr/>
        <p:txBody>
          <a:bodyPr/>
          <a:lstStyle/>
          <a:p>
            <a:pPr marL="0" indent="0">
              <a:buNone/>
            </a:pPr>
            <a:r>
              <a:rPr lang="sv-SE"/>
              <a:t>Den ”vane” kart/GIS-användaren:</a:t>
            </a:r>
          </a:p>
          <a:p>
            <a:r>
              <a:rPr lang="sv-SE"/>
              <a:t>Kunna få avancerade analyser tillgängliga utan lång fördröjning och inblandning av flera personer</a:t>
            </a:r>
          </a:p>
          <a:p>
            <a:r>
              <a:rPr lang="sv-SE"/>
              <a:t>Hur? Fritextsökning t.ex. ”Jag skulle vilja en lista på fastigheter i grunda havsvikar och få information om de har en brygga också”</a:t>
            </a:r>
          </a:p>
          <a:p>
            <a:r>
              <a:rPr lang="sv-SE"/>
              <a:t>Varför? Större frihet att själva utforska vad det är för information som man vill ha och behöver och kunna strukturera det bättre. Kommunikation med GIS som krävs annars kan kännas som en för stor tröskel</a:t>
            </a:r>
          </a:p>
        </p:txBody>
      </p:sp>
      <p:sp>
        <p:nvSpPr>
          <p:cNvPr id="5" name="Platshållare för datum 4">
            <a:extLst>
              <a:ext uri="{FF2B5EF4-FFF2-40B4-BE49-F238E27FC236}">
                <a16:creationId xmlns:a16="http://schemas.microsoft.com/office/drawing/2014/main" id="{1C5D041A-11D6-88DD-02B8-8C9A1D48A438}"/>
              </a:ext>
            </a:extLst>
          </p:cNvPr>
          <p:cNvSpPr>
            <a:spLocks noGrp="1"/>
          </p:cNvSpPr>
          <p:nvPr>
            <p:ph type="dt" sz="half" idx="10"/>
          </p:nvPr>
        </p:nvSpPr>
        <p:spPr/>
        <p:txBody>
          <a:bodyPr/>
          <a:lstStyle/>
          <a:p>
            <a:fld id="{556A8EF5-9093-470B-9F05-0BD732900D2B}" type="datetime1">
              <a:rPr lang="sv-SE" smtClean="0"/>
              <a:t>2025-11-20</a:t>
            </a:fld>
            <a:endParaRPr lang="sv-SE"/>
          </a:p>
        </p:txBody>
      </p:sp>
    </p:spTree>
    <p:extLst>
      <p:ext uri="{BB962C8B-B14F-4D97-AF65-F5344CB8AC3E}">
        <p14:creationId xmlns:p14="http://schemas.microsoft.com/office/powerpoint/2010/main" val="427753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00FF-E8D0-EC1C-A179-154CBA6A2E9B}"/>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6FB39CE2-E966-110E-DA20-A1D60E7287C2}"/>
              </a:ext>
            </a:extLst>
          </p:cNvPr>
          <p:cNvSpPr>
            <a:spLocks noGrp="1"/>
          </p:cNvSpPr>
          <p:nvPr>
            <p:ph type="title"/>
          </p:nvPr>
        </p:nvSpPr>
        <p:spPr/>
        <p:txBody>
          <a:bodyPr/>
          <a:lstStyle/>
          <a:p>
            <a:r>
              <a:rPr lang="sv-SE"/>
              <a:t>Hur angriper man ett sånt här omfattande område på ca 80h? </a:t>
            </a:r>
          </a:p>
        </p:txBody>
      </p:sp>
      <p:sp>
        <p:nvSpPr>
          <p:cNvPr id="5" name="Platshållare för datum 4">
            <a:extLst>
              <a:ext uri="{FF2B5EF4-FFF2-40B4-BE49-F238E27FC236}">
                <a16:creationId xmlns:a16="http://schemas.microsoft.com/office/drawing/2014/main" id="{2A299ADE-567F-420F-4445-DF70FFA9E675}"/>
              </a:ext>
            </a:extLst>
          </p:cNvPr>
          <p:cNvSpPr>
            <a:spLocks noGrp="1"/>
          </p:cNvSpPr>
          <p:nvPr>
            <p:ph type="dt" sz="half" idx="10"/>
          </p:nvPr>
        </p:nvSpPr>
        <p:spPr/>
        <p:txBody>
          <a:bodyPr/>
          <a:lstStyle/>
          <a:p>
            <a:fld id="{556A8EF5-9093-470B-9F05-0BD732900D2B}" type="datetime1">
              <a:rPr lang="sv-SE" smtClean="0"/>
              <a:t>2025-11-20</a:t>
            </a:fld>
            <a:endParaRPr lang="sv-SE"/>
          </a:p>
        </p:txBody>
      </p:sp>
      <p:pic>
        <p:nvPicPr>
          <p:cNvPr id="4" name="Bild 3" descr="Rum med bärbara och stolar">
            <a:extLst>
              <a:ext uri="{FF2B5EF4-FFF2-40B4-BE49-F238E27FC236}">
                <a16:creationId xmlns:a16="http://schemas.microsoft.com/office/drawing/2014/main" id="{6E010A84-DB92-5213-DF49-22617B86D3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7258" y="3429000"/>
            <a:ext cx="3806487" cy="2141150"/>
          </a:xfrm>
          <a:prstGeom prst="rect">
            <a:avLst/>
          </a:prstGeom>
        </p:spPr>
      </p:pic>
    </p:spTree>
    <p:extLst>
      <p:ext uri="{BB962C8B-B14F-4D97-AF65-F5344CB8AC3E}">
        <p14:creationId xmlns:p14="http://schemas.microsoft.com/office/powerpoint/2010/main" val="1343209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ärmdö kommun">
  <a:themeElements>
    <a:clrScheme name="Anpassat 2">
      <a:dk1>
        <a:sysClr val="windowText" lastClr="000000"/>
      </a:dk1>
      <a:lt1>
        <a:sysClr val="window" lastClr="FFFFFF"/>
      </a:lt1>
      <a:dk2>
        <a:srgbClr val="25384A"/>
      </a:dk2>
      <a:lt2>
        <a:srgbClr val="F8F8F8"/>
      </a:lt2>
      <a:accent1>
        <a:srgbClr val="00627D"/>
      </a:accent1>
      <a:accent2>
        <a:srgbClr val="5D0096"/>
      </a:accent2>
      <a:accent3>
        <a:srgbClr val="B44595"/>
      </a:accent3>
      <a:accent4>
        <a:srgbClr val="497B59"/>
      </a:accent4>
      <a:accent5>
        <a:srgbClr val="FF8204"/>
      </a:accent5>
      <a:accent6>
        <a:srgbClr val="25384A"/>
      </a:accent6>
      <a:hlink>
        <a:srgbClr val="00627D"/>
      </a:hlink>
      <a:folHlink>
        <a:srgbClr val="5D0096"/>
      </a:folHlink>
    </a:clrScheme>
    <a:fontScheme name="VärmdöKommun_fonts_PPt">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Värmdö kommun.potx" id="{2F398145-3146-4C44-8828-9C978100FCFB}" vid="{541408B3-2293-4679-9417-56BBB65C9184}"/>
    </a:ext>
  </a:extLst>
</a:theme>
</file>

<file path=ppt/theme/theme2.xml><?xml version="1.0" encoding="utf-8"?>
<a:theme xmlns:a="http://schemas.openxmlformats.org/drawingml/2006/main" name="Office-tema">
  <a:themeElements>
    <a:clrScheme name="VärmdöKommun_colors">
      <a:dk1>
        <a:sysClr val="windowText" lastClr="000000"/>
      </a:dk1>
      <a:lt1>
        <a:sysClr val="window" lastClr="FFFFFF"/>
      </a:lt1>
      <a:dk2>
        <a:srgbClr val="25384A"/>
      </a:dk2>
      <a:lt2>
        <a:srgbClr val="F8F8F8"/>
      </a:lt2>
      <a:accent1>
        <a:srgbClr val="00627D"/>
      </a:accent1>
      <a:accent2>
        <a:srgbClr val="5D0096"/>
      </a:accent2>
      <a:accent3>
        <a:srgbClr val="B44595"/>
      </a:accent3>
      <a:accent4>
        <a:srgbClr val="497B59"/>
      </a:accent4>
      <a:accent5>
        <a:srgbClr val="FF8204"/>
      </a:accent5>
      <a:accent6>
        <a:srgbClr val="25384A"/>
      </a:accent6>
      <a:hlink>
        <a:srgbClr val="00627D"/>
      </a:hlink>
      <a:folHlink>
        <a:srgbClr val="5D0096"/>
      </a:folHlink>
    </a:clrScheme>
    <a:fontScheme name="VärmdöKommun_fonts_PPt">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491e4f-5d38-4c24-85cb-c5144f8a0d2f}">
  <we:reference id="33491e4f-5d38-4c24-85cb-c5144f8a0d2f" version="1.0.0.0"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EB17DF29D75E42B0E92A8EB86FDE72" ma:contentTypeVersion="3" ma:contentTypeDescription="Create a new document." ma:contentTypeScope="" ma:versionID="b10c87a53a13cb79011ba6f4f637625f">
  <xsd:schema xmlns:xsd="http://www.w3.org/2001/XMLSchema" xmlns:xs="http://www.w3.org/2001/XMLSchema" xmlns:p="http://schemas.microsoft.com/office/2006/metadata/properties" xmlns:ns2="b9ab4336-ec1d-4e36-97af-bdc54cc8fb14" targetNamespace="http://schemas.microsoft.com/office/2006/metadata/properties" ma:root="true" ma:fieldsID="93b842ab378de3b67c4a338b2385f308" ns2:_="">
    <xsd:import namespace="b9ab4336-ec1d-4e36-97af-bdc54cc8fb1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b4336-ec1d-4e36-97af-bdc54cc8f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EB04A5-A08C-4142-9524-28BE8F70B9AC}">
  <ds:schemaRefs>
    <ds:schemaRef ds:uri="b9ab4336-ec1d-4e36-97af-bdc54cc8fb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76A56B-E906-4308-ADDE-52FC097A2630}">
  <ds:schemaRefs>
    <ds:schemaRef ds:uri="http://schemas.microsoft.com/sharepoint/v3/contenttype/forms"/>
  </ds:schemaRefs>
</ds:datastoreItem>
</file>

<file path=customXml/itemProps3.xml><?xml version="1.0" encoding="utf-8"?>
<ds:datastoreItem xmlns:ds="http://schemas.openxmlformats.org/officeDocument/2006/customXml" ds:itemID="{4F9A2B6E-62D7-4CE8-A16D-E01EB3CB6FC7}">
  <ds:schemaRefs>
    <ds:schemaRef ds:uri="http://purl.org/dc/dcmitype/"/>
    <ds:schemaRef ds:uri="http://purl.org/dc/terms/"/>
    <ds:schemaRef ds:uri="b9ab4336-ec1d-4e36-97af-bdc54cc8fb14"/>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D1430CB0</Template>
  <TotalTime>4</TotalTime>
  <Words>3408</Words>
  <Application>Microsoft Office PowerPoint</Application>
  <PresentationFormat>Bredbild</PresentationFormat>
  <Paragraphs>492</Paragraphs>
  <Slides>50</Slides>
  <Notes>22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50</vt:i4>
      </vt:variant>
    </vt:vector>
  </HeadingPairs>
  <TitlesOfParts>
    <vt:vector size="57" baseType="lpstr">
      <vt:lpstr>Aptos</vt:lpstr>
      <vt:lpstr>Arial</vt:lpstr>
      <vt:lpstr>Avenir Next LT Pro</vt:lpstr>
      <vt:lpstr>Avenir Next LT Pro Demi</vt:lpstr>
      <vt:lpstr>Calibri</vt:lpstr>
      <vt:lpstr>Symbol</vt:lpstr>
      <vt:lpstr>Värmdö kommun</vt:lpstr>
      <vt:lpstr>PowerPoint-presentation</vt:lpstr>
      <vt:lpstr>Rumslig analys med AI</vt:lpstr>
      <vt:lpstr>Vad är AI?</vt:lpstr>
      <vt:lpstr>Vad är AI?</vt:lpstr>
      <vt:lpstr>PowerPoint-presentation</vt:lpstr>
      <vt:lpstr>Att välja modell utifrån ett syfte</vt:lpstr>
      <vt:lpstr>Inledning: Hur vill/kan vi arbeta med AI?</vt:lpstr>
      <vt:lpstr>Projektets huvudmål: undersöka om kommunens tjänstemän kan fråga AI istället för oss GIS-kunniga</vt:lpstr>
      <vt:lpstr>Hur angriper man ett sånt här omfattande område på ca 80h? </vt:lpstr>
      <vt:lpstr>3 möjliga metoder </vt:lpstr>
      <vt:lpstr>3 möjliga metoder</vt:lpstr>
      <vt:lpstr>1: Tool Calling</vt:lpstr>
      <vt:lpstr>1: Tool Calling</vt:lpstr>
      <vt:lpstr>2: Lokal LLM</vt:lpstr>
      <vt:lpstr>2: Lokal LLM</vt:lpstr>
      <vt:lpstr>2: Lokal LLM</vt:lpstr>
      <vt:lpstr>2: Lokal LLM                                                                      Llama 3.1*</vt:lpstr>
      <vt:lpstr>3: Full data i molnet</vt:lpstr>
      <vt:lpstr>3: Full data i molnet</vt:lpstr>
      <vt:lpstr>3 möjliga a metoder</vt:lpstr>
      <vt:lpstr>3 möjliga a metoder</vt:lpstr>
      <vt:lpstr>Tool calling fas 1</vt:lpstr>
      <vt:lpstr>Det som behövdes för att testa några första frågor</vt:lpstr>
      <vt:lpstr>Känslan efter första testerna</vt:lpstr>
      <vt:lpstr>Custom GPT</vt:lpstr>
      <vt:lpstr>Hur ska AI-modellen hitta rätt data att använda?</vt:lpstr>
      <vt:lpstr>Hur många nybyggnadskartor har Agneta gjort?</vt:lpstr>
      <vt:lpstr>Hur många nybyggnadskartor har Agneta gjort?</vt:lpstr>
      <vt:lpstr>Hur många nybyggnadskartor har Agneta gjort i Gustavsberg?</vt:lpstr>
      <vt:lpstr>Tabell- och attributstruktur blir jätteviktigt</vt:lpstr>
      <vt:lpstr>En lite mer komplex fråga:</vt:lpstr>
      <vt:lpstr>Och riktigt så enkelt är det inte…</vt:lpstr>
      <vt:lpstr>Tool calling fas 2</vt:lpstr>
      <vt:lpstr>Vad behövs för att få till en lyckad produktion?</vt:lpstr>
      <vt:lpstr>Vad gör instruktionerna? </vt:lpstr>
      <vt:lpstr>Det blir avancerad SQL… </vt:lpstr>
      <vt:lpstr>Mallbaserad tool calling</vt:lpstr>
      <vt:lpstr>För- och nackdelar mallbaserad Tool calling metod</vt:lpstr>
      <vt:lpstr>Från tester till automatisk process</vt:lpstr>
      <vt:lpstr>Webbrapport exempel</vt:lpstr>
      <vt:lpstr>Några erfarenheter och lärdomar</vt:lpstr>
      <vt:lpstr>Några erfarenheter och lärdomar</vt:lpstr>
      <vt:lpstr>Några erfarenheter och lärdomar</vt:lpstr>
      <vt:lpstr>Vi backar tillbaka bandet till syfte och mål</vt:lpstr>
      <vt:lpstr>Exempel: snabbt få information om befolkningsmängd för olika områden</vt:lpstr>
      <vt:lpstr>PowerPoint-presentation</vt:lpstr>
      <vt:lpstr>Instruktioner fortsättning</vt:lpstr>
      <vt:lpstr>Custom GPT skapad</vt:lpstr>
      <vt:lpstr>Lyckades vi då? </vt:lpstr>
      <vt:lpstr>Tack för oss!</vt:lpstr>
    </vt:vector>
  </TitlesOfParts>
  <Company>Vardmo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Marcus Justesen</dc:creator>
  <cp:lastModifiedBy>Marcus Justesen</cp:lastModifiedBy>
  <cp:revision>2</cp:revision>
  <dcterms:created xsi:type="dcterms:W3CDTF">2025-11-13T07:33:00Z</dcterms:created>
  <dcterms:modified xsi:type="dcterms:W3CDTF">2025-11-20T15:31:44Z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0x01010044EB17DF29D75E42B0E92A8EB86FDE72</vt:lpwstr>
  </property>
  <property fmtid="{D5CDD505-2E9C-101B-9397-08002B2CF9AE}" pid="3" name="Order">
    <vt:r8>32000</vt:r8>
  </property>
  <property fmtid="{D5CDD505-2E9C-101B-9397-08002B2CF9AE}" pid="4" name="MediaServiceImageTags">
    <vt:lpwstr/>
  </property>
  <property fmtid="{D5CDD505-2E9C-101B-9397-08002B2CF9AE}" pid="5" name="MSIP_Label_f4204e70-7868-4f0f-afcb-86e6839078cc_Enabled">
    <vt:lpwstr>true</vt:lpwstr>
  </property>
  <property fmtid="{D5CDD505-2E9C-101B-9397-08002B2CF9AE}" pid="6" name="MSIP_Label_f4204e70-7868-4f0f-afcb-86e6839078cc_SetDate">
    <vt:lpwstr>2025-11-13T07:36:13Z</vt:lpwstr>
  </property>
  <property fmtid="{D5CDD505-2E9C-101B-9397-08002B2CF9AE}" pid="7" name="MSIP_Label_f4204e70-7868-4f0f-afcb-86e6839078cc_Method">
    <vt:lpwstr>Standard</vt:lpwstr>
  </property>
  <property fmtid="{D5CDD505-2E9C-101B-9397-08002B2CF9AE}" pid="8" name="MSIP_Label_f4204e70-7868-4f0f-afcb-86e6839078cc_Name">
    <vt:lpwstr>Internt</vt:lpwstr>
  </property>
  <property fmtid="{D5CDD505-2E9C-101B-9397-08002B2CF9AE}" pid="9" name="MSIP_Label_f4204e70-7868-4f0f-afcb-86e6839078cc_SiteId">
    <vt:lpwstr>8ba9d3a6-cb6c-4247-b39e-71cb0d999014</vt:lpwstr>
  </property>
  <property fmtid="{D5CDD505-2E9C-101B-9397-08002B2CF9AE}" pid="10" name="MSIP_Label_f4204e70-7868-4f0f-afcb-86e6839078cc_ActionId">
    <vt:lpwstr>09dd424a-761e-400e-aca5-b64248871bbc</vt:lpwstr>
  </property>
  <property fmtid="{D5CDD505-2E9C-101B-9397-08002B2CF9AE}" pid="11" name="MSIP_Label_f4204e70-7868-4f0f-afcb-86e6839078cc_ContentBits">
    <vt:lpwstr>0</vt:lpwstr>
  </property>
  <property fmtid="{D5CDD505-2E9C-101B-9397-08002B2CF9AE}" pid="12" name="MSIP_Label_f4204e70-7868-4f0f-afcb-86e6839078cc_Tag">
    <vt:lpwstr>10, 3, 0, 1</vt:lpwstr>
  </property>
</Properties>
</file>