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6" r:id="rId5"/>
    <p:sldId id="277" r:id="rId6"/>
    <p:sldId id="293" r:id="rId7"/>
    <p:sldId id="294" r:id="rId8"/>
    <p:sldId id="304" r:id="rId9"/>
    <p:sldId id="291" r:id="rId10"/>
    <p:sldId id="296" r:id="rId11"/>
    <p:sldId id="297" r:id="rId12"/>
    <p:sldId id="295" r:id="rId13"/>
    <p:sldId id="292" r:id="rId14"/>
    <p:sldId id="298" r:id="rId15"/>
    <p:sldId id="299" r:id="rId16"/>
    <p:sldId id="300" r:id="rId17"/>
    <p:sldId id="301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B972C155-D5BF-46A7-B591-A42909CFC1FA}">
          <p14:sldIdLst>
            <p14:sldId id="276"/>
            <p14:sldId id="277"/>
            <p14:sldId id="293"/>
            <p14:sldId id="294"/>
            <p14:sldId id="304"/>
            <p14:sldId id="291"/>
            <p14:sldId id="296"/>
            <p14:sldId id="297"/>
            <p14:sldId id="295"/>
            <p14:sldId id="292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8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114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A9C0E35-84B6-7F5A-0DF4-954D903BFE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9C67742-94E7-A406-2FD2-37F9B6E3C9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5CB1-8D9E-4D39-BD5A-3714F899CBAC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A470E6-6438-A282-EB64-049EBCB70A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DED696-253C-AAC0-DB7E-65090849E0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10E5F-6630-4A69-9755-6CD736F11B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90299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9FF5E-32DB-4A63-9882-8F301C111A15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BFA82-BD73-4185-B828-63168F0B54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42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016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47111-2F20-94BD-6DC2-240C9BB46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BFEDAAB-8B7B-C712-B978-0D776910DF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6468D2B-7BB8-62BC-E0B2-6DB7731FA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9C580F3-9677-F2DF-FA94-57F536AEE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7991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0D59B-11C6-57C8-70E7-F6104655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0AD237-EE7C-FA9D-B4A6-F61F967325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EEE7D4B-C400-56FA-AB44-A25E5FB15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4132B3E-6635-262E-395A-EFAE77B4A8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6676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55CC7-C887-D770-4D94-5F77E8901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971FB59-9625-8E30-6C31-14E66DB42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2F638D7-88EA-0561-57D8-479E8EFFD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A43D7E2-3B5E-B82D-6176-5C75D34005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1881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05330-001B-C73E-5284-207F7C98F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BBA4F6C-D660-5C88-28E4-A81DA07705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8D65806-55E7-C96D-9D77-9F563D9492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6B52E0-320A-40C4-6732-FA507D1010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9324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C793F-6C78-020B-30F1-09C62C575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3F05960-086F-A255-0F5D-DE3EF3CFB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6018DDC-9C09-EF7B-1946-D2800ED614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326E15-3429-BB24-12A5-7BADA7659C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879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3966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DC1E5-0058-3770-3835-84D134768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FDB18915-E052-70EC-ECAD-75B7FA1D16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E048AB-80AE-FDCF-3E48-F8FFBD213F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842603A-CDE3-7CE3-3404-41F515E195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9930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5BF4D-CBFE-630B-0456-8754438DC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4415429-4A8D-2393-D06B-DB1112053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7DB94AD-6813-9881-D458-CDE8C700E9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581C092-D25E-404D-1FEB-5C52EA3D0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440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C63AC-4369-C764-58EF-8A81E42F0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A7C6F6-2C22-8578-8E37-B0DC1564F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DED015C-C0A2-8777-8904-EEDDB78EC3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806EE3A-661E-0EDB-1730-A4008C1A2F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8262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1214C-620D-6A33-810B-32BC60E32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42EBD2A-582A-5302-5CEA-9C402AE7EE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DCE0C2B-CBEA-F053-97B0-FFE79528F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8940AFB-0ACC-CD83-9B20-3336D19F8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273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EE80E-6DE8-0E61-E5A5-1583E196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A16DF31-5ACD-D405-63EE-F3048C4959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790AAA2-FBF8-DF32-1B69-F64ED514D2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3EB04A6-A001-D288-164A-D9934758EA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8945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E05D7-A2A4-47A6-3843-823171816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42F3B34-B912-63E7-5DDD-C75A308E63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4760CA1-3349-3C9D-19B8-F95357961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C78335C-B27C-7D72-64FF-EBD2C5DE3B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8854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C35E5-3F4A-0CF7-323C-D30562539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AADF04F-2BB2-D265-D73F-B21848521A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3A0DC67-F902-C75C-94CF-235600C1FA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3E52C01-AACD-B93B-9AEB-3B1FE06804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087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5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DF4C8F7D-7A28-CB63-79C6-C812735D65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74874" y="6030000"/>
            <a:ext cx="2444204" cy="4356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3" y="136525"/>
            <a:ext cx="900071" cy="141687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810085F-04AE-F66F-8FEC-4C6A1093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aphic 4">
            <a:extLst>
              <a:ext uri="{FF2B5EF4-FFF2-40B4-BE49-F238E27FC236}">
                <a16:creationId xmlns:a16="http://schemas.microsoft.com/office/drawing/2014/main" id="{9D40A280-071E-DBFA-6AF0-E13AA8857AE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517606" y="385758"/>
            <a:ext cx="4284000" cy="6092422"/>
            <a:chOff x="6252761" y="1586198"/>
            <a:chExt cx="2409825" cy="342709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2A4BF31-30EF-05CD-0ECC-9436B24E903B}"/>
                </a:ext>
              </a:extLst>
            </p:cNvPr>
            <p:cNvSpPr/>
            <p:nvPr/>
          </p:nvSpPr>
          <p:spPr>
            <a:xfrm>
              <a:off x="6252761" y="1586198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B8AF72-CBDF-C926-DA6F-8DF1E2515377}"/>
                </a:ext>
              </a:extLst>
            </p:cNvPr>
            <p:cNvSpPr/>
            <p:nvPr/>
          </p:nvSpPr>
          <p:spPr>
            <a:xfrm>
              <a:off x="6252761" y="3299650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A10B623-1AA0-2E51-5D24-A3F8564FEF04}"/>
                </a:ext>
              </a:extLst>
            </p:cNvPr>
            <p:cNvSpPr/>
            <p:nvPr/>
          </p:nvSpPr>
          <p:spPr>
            <a:xfrm>
              <a:off x="7056004" y="4442174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F8A131A-FAF8-9F4E-51F8-81F131118D56}"/>
                </a:ext>
              </a:extLst>
            </p:cNvPr>
            <p:cNvSpPr/>
            <p:nvPr/>
          </p:nvSpPr>
          <p:spPr>
            <a:xfrm>
              <a:off x="7859342" y="4442174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76A0DE8-2A34-0828-4EDE-64FCAC43535A}"/>
                </a:ext>
              </a:extLst>
            </p:cNvPr>
            <p:cNvSpPr/>
            <p:nvPr/>
          </p:nvSpPr>
          <p:spPr>
            <a:xfrm>
              <a:off x="6252761" y="2157317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C692DBA-433B-E1DF-76AB-28CA52F11239}"/>
                </a:ext>
              </a:extLst>
            </p:cNvPr>
            <p:cNvSpPr/>
            <p:nvPr/>
          </p:nvSpPr>
          <p:spPr>
            <a:xfrm>
              <a:off x="7056099" y="3299650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3FE4394-782C-744B-C25C-C4C783D578EF}"/>
                </a:ext>
              </a:extLst>
            </p:cNvPr>
            <p:cNvSpPr/>
            <p:nvPr/>
          </p:nvSpPr>
          <p:spPr>
            <a:xfrm>
              <a:off x="6252761" y="3871055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B977C97-9D07-3D8C-062B-F82C8C6D954C}"/>
                </a:ext>
              </a:extLst>
            </p:cNvPr>
            <p:cNvSpPr/>
            <p:nvPr/>
          </p:nvSpPr>
          <p:spPr>
            <a:xfrm>
              <a:off x="7859247" y="3299746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1A89259-9EBE-A46A-79F6-2167FC961C03}"/>
                </a:ext>
              </a:extLst>
            </p:cNvPr>
            <p:cNvSpPr/>
            <p:nvPr/>
          </p:nvSpPr>
          <p:spPr>
            <a:xfrm>
              <a:off x="7056004" y="1586579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" name="Graphic 28">
            <a:extLst>
              <a:ext uri="{FF2B5EF4-FFF2-40B4-BE49-F238E27FC236}">
                <a16:creationId xmlns:a16="http://schemas.microsoft.com/office/drawing/2014/main" id="{DD5F17FD-CE6D-0742-695D-8101B55BB557}"/>
              </a:ext>
            </a:extLst>
          </p:cNvPr>
          <p:cNvGrpSpPr>
            <a:grpSpLocks noChangeAspect="1"/>
          </p:cNvGrpSpPr>
          <p:nvPr/>
        </p:nvGrpSpPr>
        <p:grpSpPr>
          <a:xfrm>
            <a:off x="7517605" y="385758"/>
            <a:ext cx="4284000" cy="6092422"/>
            <a:chOff x="4833937" y="1810035"/>
            <a:chExt cx="2409825" cy="3427094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264C48-66E8-2088-09BC-BF0E221A53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1810035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FFC1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E9A084D-E645-B811-4393-6E4CD13ED7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3523487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B3EB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03BF9D2-45D1-4DDA-D199-69A472870C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4666011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C3BA180-5943-E50E-61A0-6621B94CCC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518" y="4666011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B3EB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945110F-BC15-3B64-C4A4-F8CCA2360E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2381154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988249B-2E35-E654-89B4-BEAB76D7C3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275" y="3523487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FFC1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B684F66-2F39-67D8-E9D8-D4BDE9278D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4094892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D028113-973A-8728-7A33-42786C5BC1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423" y="3523583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C07FB66-ACC4-6915-30C8-3F9A8A61E4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1810416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795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logo/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ett hörn rundat 8">
            <a:extLst>
              <a:ext uri="{FF2B5EF4-FFF2-40B4-BE49-F238E27FC236}">
                <a16:creationId xmlns:a16="http://schemas.microsoft.com/office/drawing/2014/main" id="{F7A2F3AF-A7F1-9416-5F97-03314F7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4210" y="2984110"/>
            <a:ext cx="5732564" cy="1023945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455D0BA-9A24-0B1E-5104-31F55378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4D03C71D-D98B-401F-B2CF-6FD4D048E9D2}" type="datetime1">
              <a:rPr lang="sv-SE" smtClean="0"/>
              <a:t>2025-10-15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4E6AFD7C-DEA7-9A46-2513-5293C053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243E10-E3F1-7E93-DB4B-40905719BC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174484"/>
            <a:ext cx="8642350" cy="1047750"/>
          </a:xfrm>
        </p:spPr>
        <p:txBody>
          <a:bodyPr/>
          <a:lstStyle/>
          <a:p>
            <a:r>
              <a:rPr lang="sv-SE" noProof="0" dirty="0"/>
              <a:t>Ange rubrik för tillgänglighet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72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7930A342-B92A-082F-5C3D-382BD190DCD2}"/>
              </a:ext>
            </a:extLst>
          </p:cNvPr>
          <p:cNvSpPr>
            <a:spLocks noGrp="1"/>
          </p:cNvSpPr>
          <p:nvPr userDrawn="1">
            <p:ph type="pic" sz="quarter" idx="16"/>
          </p:nvPr>
        </p:nvSpPr>
        <p:spPr>
          <a:xfrm>
            <a:off x="8945549" y="386435"/>
            <a:ext cx="2855885" cy="3045534"/>
          </a:xfrm>
          <a:custGeom>
            <a:avLst/>
            <a:gdLst>
              <a:gd name="connsiteX0" fmla="*/ 0 w 2855885"/>
              <a:gd name="connsiteY0" fmla="*/ 0 h 3045534"/>
              <a:gd name="connsiteX1" fmla="*/ 2855885 w 2855885"/>
              <a:gd name="connsiteY1" fmla="*/ 0 h 3045534"/>
              <a:gd name="connsiteX2" fmla="*/ 2855885 w 2855885"/>
              <a:gd name="connsiteY2" fmla="*/ 3045534 h 3045534"/>
              <a:gd name="connsiteX3" fmla="*/ 576053 w 2855885"/>
              <a:gd name="connsiteY3" fmla="*/ 3045534 h 3045534"/>
              <a:gd name="connsiteX4" fmla="*/ 0 w 2855885"/>
              <a:gd name="connsiteY4" fmla="*/ 2469481 h 304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5885" h="3045534">
                <a:moveTo>
                  <a:pt x="0" y="0"/>
                </a:moveTo>
                <a:lnTo>
                  <a:pt x="2855885" y="0"/>
                </a:lnTo>
                <a:lnTo>
                  <a:pt x="2855885" y="3045534"/>
                </a:lnTo>
                <a:lnTo>
                  <a:pt x="576053" y="3045534"/>
                </a:lnTo>
                <a:cubicBezTo>
                  <a:pt x="257887" y="3045534"/>
                  <a:pt x="0" y="2787649"/>
                  <a:pt x="0" y="2469481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6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28" name="Logo">
            <a:extLst>
              <a:ext uri="{FF2B5EF4-FFF2-40B4-BE49-F238E27FC236}">
                <a16:creationId xmlns:a16="http://schemas.microsoft.com/office/drawing/2014/main" id="{6A0989A0-7A4A-9CD0-D751-D56C294A5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74874" y="6030000"/>
            <a:ext cx="2444204" cy="4356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 userDrawn="1"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19E49B6E-96DA-4186-8F39-3AB022B7993C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F13055-4269-7909-D2F6-610F622CD5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421D8C7-7AE4-75A7-E72D-F2CCD5EBD1ED}"/>
              </a:ext>
            </a:extLst>
          </p:cNvPr>
          <p:cNvSpPr>
            <a:spLocks noChangeAspect="1"/>
          </p:cNvSpPr>
          <p:nvPr/>
        </p:nvSpPr>
        <p:spPr>
          <a:xfrm>
            <a:off x="7517605" y="385758"/>
            <a:ext cx="1427943" cy="1015289"/>
          </a:xfrm>
          <a:custGeom>
            <a:avLst/>
            <a:gdLst>
              <a:gd name="connsiteX0" fmla="*/ 517684 w 803243"/>
              <a:gd name="connsiteY0" fmla="*/ 571119 h 571118"/>
              <a:gd name="connsiteX1" fmla="*/ 803243 w 803243"/>
              <a:gd name="connsiteY1" fmla="*/ 285559 h 571118"/>
              <a:gd name="connsiteX2" fmla="*/ 803243 w 803243"/>
              <a:gd name="connsiteY2" fmla="*/ 0 h 571118"/>
              <a:gd name="connsiteX3" fmla="*/ 0 w 803243"/>
              <a:gd name="connsiteY3" fmla="*/ 0 h 571118"/>
              <a:gd name="connsiteX4" fmla="*/ 0 w 803243"/>
              <a:gd name="connsiteY4" fmla="*/ 571024 h 571118"/>
              <a:gd name="connsiteX5" fmla="*/ 517684 w 803243"/>
              <a:gd name="connsiteY5" fmla="*/ 571024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FFC10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135AF6C-31B5-EC1B-7596-331AF27159CA}"/>
              </a:ext>
            </a:extLst>
          </p:cNvPr>
          <p:cNvSpPr>
            <a:spLocks noChangeAspect="1"/>
          </p:cNvSpPr>
          <p:nvPr/>
        </p:nvSpPr>
        <p:spPr>
          <a:xfrm>
            <a:off x="7517605" y="3431800"/>
            <a:ext cx="1427943" cy="1015291"/>
          </a:xfrm>
          <a:custGeom>
            <a:avLst/>
            <a:gdLst>
              <a:gd name="connsiteX0" fmla="*/ 517684 w 803243"/>
              <a:gd name="connsiteY0" fmla="*/ 571119 h 571119"/>
              <a:gd name="connsiteX1" fmla="*/ 803243 w 803243"/>
              <a:gd name="connsiteY1" fmla="*/ 285559 h 571119"/>
              <a:gd name="connsiteX2" fmla="*/ 803243 w 803243"/>
              <a:gd name="connsiteY2" fmla="*/ 0 h 571119"/>
              <a:gd name="connsiteX3" fmla="*/ 0 w 803243"/>
              <a:gd name="connsiteY3" fmla="*/ 0 h 571119"/>
              <a:gd name="connsiteX4" fmla="*/ 0 w 803243"/>
              <a:gd name="connsiteY4" fmla="*/ 571024 h 571119"/>
              <a:gd name="connsiteX5" fmla="*/ 517684 w 803243"/>
              <a:gd name="connsiteY5" fmla="*/ 571024 h 5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9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B3EBF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214743A-6966-8ED7-BA34-E45A379E030F}"/>
              </a:ext>
            </a:extLst>
          </p:cNvPr>
          <p:cNvSpPr>
            <a:spLocks noChangeAspect="1"/>
          </p:cNvSpPr>
          <p:nvPr/>
        </p:nvSpPr>
        <p:spPr>
          <a:xfrm>
            <a:off x="8945548" y="5462891"/>
            <a:ext cx="1427943" cy="1015289"/>
          </a:xfrm>
          <a:custGeom>
            <a:avLst/>
            <a:gdLst>
              <a:gd name="connsiteX0" fmla="*/ 285559 w 803243"/>
              <a:gd name="connsiteY0" fmla="*/ 0 h 571118"/>
              <a:gd name="connsiteX1" fmla="*/ 0 w 803243"/>
              <a:gd name="connsiteY1" fmla="*/ 285560 h 571118"/>
              <a:gd name="connsiteX2" fmla="*/ 0 w 803243"/>
              <a:gd name="connsiteY2" fmla="*/ 571119 h 571118"/>
              <a:gd name="connsiteX3" fmla="*/ 803243 w 803243"/>
              <a:gd name="connsiteY3" fmla="*/ 571119 h 571118"/>
              <a:gd name="connsiteX4" fmla="*/ 803243 w 803243"/>
              <a:gd name="connsiteY4" fmla="*/ 95 h 571118"/>
              <a:gd name="connsiteX5" fmla="*/ 285559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285559" y="0"/>
                </a:moveTo>
                <a:cubicBezTo>
                  <a:pt x="127825" y="0"/>
                  <a:pt x="0" y="127826"/>
                  <a:pt x="0" y="285560"/>
                </a:cubicBezTo>
                <a:lnTo>
                  <a:pt x="0" y="571119"/>
                </a:lnTo>
                <a:lnTo>
                  <a:pt x="803243" y="571119"/>
                </a:lnTo>
                <a:lnTo>
                  <a:pt x="803243" y="95"/>
                </a:lnTo>
                <a:lnTo>
                  <a:pt x="285559" y="9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4E9228D-01FE-98B4-466F-CE9B90DF9F7D}"/>
              </a:ext>
            </a:extLst>
          </p:cNvPr>
          <p:cNvSpPr>
            <a:spLocks noChangeAspect="1"/>
          </p:cNvSpPr>
          <p:nvPr/>
        </p:nvSpPr>
        <p:spPr>
          <a:xfrm>
            <a:off x="10373660" y="5462891"/>
            <a:ext cx="1427943" cy="1015289"/>
          </a:xfrm>
          <a:custGeom>
            <a:avLst/>
            <a:gdLst>
              <a:gd name="connsiteX0" fmla="*/ 517684 w 803243"/>
              <a:gd name="connsiteY0" fmla="*/ 0 h 571118"/>
              <a:gd name="connsiteX1" fmla="*/ 803243 w 803243"/>
              <a:gd name="connsiteY1" fmla="*/ 285560 h 571118"/>
              <a:gd name="connsiteX2" fmla="*/ 803243 w 803243"/>
              <a:gd name="connsiteY2" fmla="*/ 571119 h 571118"/>
              <a:gd name="connsiteX3" fmla="*/ 0 w 803243"/>
              <a:gd name="connsiteY3" fmla="*/ 571119 h 571118"/>
              <a:gd name="connsiteX4" fmla="*/ 0 w 803243"/>
              <a:gd name="connsiteY4" fmla="*/ 95 h 571118"/>
              <a:gd name="connsiteX5" fmla="*/ 517684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0"/>
                </a:moveTo>
                <a:cubicBezTo>
                  <a:pt x="675418" y="0"/>
                  <a:pt x="803243" y="127826"/>
                  <a:pt x="803243" y="285560"/>
                </a:cubicBezTo>
                <a:lnTo>
                  <a:pt x="803243" y="571119"/>
                </a:lnTo>
                <a:lnTo>
                  <a:pt x="0" y="571119"/>
                </a:lnTo>
                <a:lnTo>
                  <a:pt x="0" y="95"/>
                </a:lnTo>
                <a:lnTo>
                  <a:pt x="517684" y="95"/>
                </a:lnTo>
                <a:close/>
              </a:path>
            </a:pathLst>
          </a:custGeom>
          <a:solidFill>
            <a:srgbClr val="B3EBF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CF49D3A-C0A5-C9B4-8C10-96910B5DF584}"/>
              </a:ext>
            </a:extLst>
          </p:cNvPr>
          <p:cNvSpPr>
            <a:spLocks noChangeAspect="1"/>
          </p:cNvSpPr>
          <p:nvPr/>
        </p:nvSpPr>
        <p:spPr>
          <a:xfrm>
            <a:off x="7517605" y="1401049"/>
            <a:ext cx="1427943" cy="2030411"/>
          </a:xfrm>
          <a:custGeom>
            <a:avLst/>
            <a:gdLst>
              <a:gd name="connsiteX0" fmla="*/ 479203 w 803243"/>
              <a:gd name="connsiteY0" fmla="*/ 0 h 1142142"/>
              <a:gd name="connsiteX1" fmla="*/ 803243 w 803243"/>
              <a:gd name="connsiteY1" fmla="*/ 324041 h 1142142"/>
              <a:gd name="connsiteX2" fmla="*/ 803243 w 803243"/>
              <a:gd name="connsiteY2" fmla="*/ 1142143 h 1142142"/>
              <a:gd name="connsiteX3" fmla="*/ 0 w 803243"/>
              <a:gd name="connsiteY3" fmla="*/ 1142143 h 1142142"/>
              <a:gd name="connsiteX4" fmla="*/ 0 w 803243"/>
              <a:gd name="connsiteY4" fmla="*/ 0 h 1142142"/>
              <a:gd name="connsiteX5" fmla="*/ 479203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0"/>
                </a:moveTo>
                <a:cubicBezTo>
                  <a:pt x="658178" y="0"/>
                  <a:pt x="803243" y="145066"/>
                  <a:pt x="803243" y="324041"/>
                </a:cubicBezTo>
                <a:lnTo>
                  <a:pt x="803243" y="1142143"/>
                </a:lnTo>
                <a:lnTo>
                  <a:pt x="0" y="1142143"/>
                </a:lnTo>
                <a:lnTo>
                  <a:pt x="0" y="0"/>
                </a:lnTo>
                <a:lnTo>
                  <a:pt x="47920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AEC35D31-9856-2B82-F7AD-68F4A6BA881A}"/>
              </a:ext>
            </a:extLst>
          </p:cNvPr>
          <p:cNvSpPr>
            <a:spLocks noChangeAspect="1"/>
          </p:cNvSpPr>
          <p:nvPr/>
        </p:nvSpPr>
        <p:spPr>
          <a:xfrm>
            <a:off x="8945717" y="34318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98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98" y="1142143"/>
                </a:lnTo>
                <a:close/>
              </a:path>
            </a:pathLst>
          </a:custGeom>
          <a:solidFill>
            <a:srgbClr val="FFC10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DA18A8B-463B-9AD0-703D-FA911578B30D}"/>
              </a:ext>
            </a:extLst>
          </p:cNvPr>
          <p:cNvSpPr>
            <a:spLocks noChangeAspect="1"/>
          </p:cNvSpPr>
          <p:nvPr/>
        </p:nvSpPr>
        <p:spPr>
          <a:xfrm>
            <a:off x="7517605" y="44476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03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03" y="1142143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C169603-4E21-C187-1A1D-38882F9232D3}"/>
              </a:ext>
            </a:extLst>
          </p:cNvPr>
          <p:cNvSpPr>
            <a:spLocks noChangeAspect="1"/>
          </p:cNvSpPr>
          <p:nvPr/>
        </p:nvSpPr>
        <p:spPr>
          <a:xfrm>
            <a:off x="10373491" y="3431971"/>
            <a:ext cx="1427943" cy="2030411"/>
          </a:xfrm>
          <a:custGeom>
            <a:avLst/>
            <a:gdLst>
              <a:gd name="connsiteX0" fmla="*/ 324040 w 803243"/>
              <a:gd name="connsiteY0" fmla="*/ 0 h 1142142"/>
              <a:gd name="connsiteX1" fmla="*/ 0 w 803243"/>
              <a:gd name="connsiteY1" fmla="*/ 324041 h 1142142"/>
              <a:gd name="connsiteX2" fmla="*/ 0 w 803243"/>
              <a:gd name="connsiteY2" fmla="*/ 1142143 h 1142142"/>
              <a:gd name="connsiteX3" fmla="*/ 803243 w 803243"/>
              <a:gd name="connsiteY3" fmla="*/ 1142143 h 1142142"/>
              <a:gd name="connsiteX4" fmla="*/ 803243 w 803243"/>
              <a:gd name="connsiteY4" fmla="*/ 0 h 1142142"/>
              <a:gd name="connsiteX5" fmla="*/ 324040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324040" y="0"/>
                </a:moveTo>
                <a:cubicBezTo>
                  <a:pt x="145066" y="0"/>
                  <a:pt x="0" y="145066"/>
                  <a:pt x="0" y="324041"/>
                </a:cubicBezTo>
                <a:lnTo>
                  <a:pt x="0" y="1142143"/>
                </a:lnTo>
                <a:lnTo>
                  <a:pt x="803243" y="1142143"/>
                </a:lnTo>
                <a:lnTo>
                  <a:pt x="803243" y="0"/>
                </a:lnTo>
                <a:lnTo>
                  <a:pt x="324040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2"/>
            <a:ext cx="865081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Rektangel: ett hörn rundat 3">
            <a:extLst>
              <a:ext uri="{FF2B5EF4-FFF2-40B4-BE49-F238E27FC236}">
                <a16:creationId xmlns:a16="http://schemas.microsoft.com/office/drawing/2014/main" id="{BB0E5E4C-01FC-2114-096B-146DDCF98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Freeform: Shape 10">
            <a:extLst>
              <a:ext uri="{FF2B5EF4-FFF2-40B4-BE49-F238E27FC236}">
                <a16:creationId xmlns:a16="http://schemas.microsoft.com/office/drawing/2014/main" id="{4889AA77-017D-E63F-1486-912513181F73}"/>
              </a:ext>
            </a:extLst>
          </p:cNvPr>
          <p:cNvSpPr>
            <a:spLocks/>
          </p:cNvSpPr>
          <p:nvPr userDrawn="1"/>
        </p:nvSpPr>
        <p:spPr>
          <a:xfrm>
            <a:off x="10371137" y="1408250"/>
            <a:ext cx="1429200" cy="2031066"/>
          </a:xfrm>
          <a:custGeom>
            <a:avLst/>
            <a:gdLst>
              <a:gd name="connsiteX0" fmla="*/ 858572 w 1439144"/>
              <a:gd name="connsiteY0" fmla="*/ 2046340 h 2046340"/>
              <a:gd name="connsiteX1" fmla="*/ 1439145 w 1439144"/>
              <a:gd name="connsiteY1" fmla="*/ 1465767 h 2046340"/>
              <a:gd name="connsiteX2" fmla="*/ 1439145 w 1439144"/>
              <a:gd name="connsiteY2" fmla="*/ 0 h 2046340"/>
              <a:gd name="connsiteX3" fmla="*/ 0 w 1439144"/>
              <a:gd name="connsiteY3" fmla="*/ 0 h 2046340"/>
              <a:gd name="connsiteX4" fmla="*/ 0 w 1439144"/>
              <a:gd name="connsiteY4" fmla="*/ 2046340 h 2046340"/>
              <a:gd name="connsiteX5" fmla="*/ 858572 w 1439144"/>
              <a:gd name="connsiteY5" fmla="*/ 2046340 h 204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2046340">
                <a:moveTo>
                  <a:pt x="858572" y="2046340"/>
                </a:moveTo>
                <a:cubicBezTo>
                  <a:pt x="1179235" y="2046340"/>
                  <a:pt x="1439145" y="1786431"/>
                  <a:pt x="1439145" y="1465767"/>
                </a:cubicBezTo>
                <a:lnTo>
                  <a:pt x="1439145" y="0"/>
                </a:lnTo>
                <a:lnTo>
                  <a:pt x="0" y="0"/>
                </a:lnTo>
                <a:lnTo>
                  <a:pt x="0" y="2046340"/>
                </a:lnTo>
                <a:lnTo>
                  <a:pt x="858572" y="2046340"/>
                </a:lnTo>
                <a:close/>
              </a:path>
            </a:pathLst>
          </a:custGeom>
          <a:solidFill>
            <a:srgbClr val="FFC107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14">
            <a:extLst>
              <a:ext uri="{FF2B5EF4-FFF2-40B4-BE49-F238E27FC236}">
                <a16:creationId xmlns:a16="http://schemas.microsoft.com/office/drawing/2014/main" id="{44653250-A2D2-E584-0F70-5FB6D13604E5}"/>
              </a:ext>
            </a:extLst>
          </p:cNvPr>
          <p:cNvSpPr>
            <a:spLocks noChangeAspect="1"/>
          </p:cNvSpPr>
          <p:nvPr userDrawn="1"/>
        </p:nvSpPr>
        <p:spPr>
          <a:xfrm>
            <a:off x="10374132" y="393108"/>
            <a:ext cx="1427973" cy="1015143"/>
          </a:xfrm>
          <a:custGeom>
            <a:avLst/>
            <a:gdLst>
              <a:gd name="connsiteX0" fmla="*/ 511628 w 1439144"/>
              <a:gd name="connsiteY0" fmla="*/ 1023085 h 1023084"/>
              <a:gd name="connsiteX1" fmla="*/ 0 w 1439144"/>
              <a:gd name="connsiteY1" fmla="*/ 511628 h 1023084"/>
              <a:gd name="connsiteX2" fmla="*/ 0 w 1439144"/>
              <a:gd name="connsiteY2" fmla="*/ 0 h 1023084"/>
              <a:gd name="connsiteX3" fmla="*/ 1439145 w 1439144"/>
              <a:gd name="connsiteY3" fmla="*/ 0 h 1023084"/>
              <a:gd name="connsiteX4" fmla="*/ 1439145 w 1439144"/>
              <a:gd name="connsiteY4" fmla="*/ 1023085 h 1023084"/>
              <a:gd name="connsiteX5" fmla="*/ 511628 w 1439144"/>
              <a:gd name="connsiteY5" fmla="*/ 1023085 h 102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1023084">
                <a:moveTo>
                  <a:pt x="511628" y="1023085"/>
                </a:moveTo>
                <a:cubicBezTo>
                  <a:pt x="229021" y="1023085"/>
                  <a:pt x="0" y="794064"/>
                  <a:pt x="0" y="511628"/>
                </a:cubicBezTo>
                <a:lnTo>
                  <a:pt x="0" y="0"/>
                </a:lnTo>
                <a:lnTo>
                  <a:pt x="1439145" y="0"/>
                </a:lnTo>
                <a:lnTo>
                  <a:pt x="1439145" y="1023085"/>
                </a:lnTo>
                <a:lnTo>
                  <a:pt x="511628" y="1023085"/>
                </a:lnTo>
                <a:close/>
              </a:path>
            </a:pathLst>
          </a:custGeom>
          <a:solidFill>
            <a:srgbClr val="B3EBF2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0BA287CB-7B49-DD6D-11A1-EE0677F3E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092200" y="1747837"/>
            <a:ext cx="10007600" cy="1614312"/>
          </a:xfrm>
        </p:spPr>
        <p:txBody>
          <a:bodyPr anchor="b"/>
          <a:lstStyle>
            <a:lvl1pPr algn="ctr"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white">
          <a:xfrm>
            <a:off x="1092200" y="3559879"/>
            <a:ext cx="10024267" cy="1500187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BF08389-4E2E-AF65-054E-C982BA7B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3A473BDF-6C18-456D-B2F3-58DD8CBD1759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A5E5F6E-C97D-A4DC-263A-27783D5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77B3524-D6C4-8016-A0B9-76DB7A408C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425716"/>
            <a:ext cx="4995333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FF0E6C-D325-C355-90B1-214F162C31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2200" y="2113722"/>
            <a:ext cx="5003800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1703F1CD-4B7B-907E-729A-4E87F6ADB8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98481" y="385758"/>
            <a:ext cx="5002954" cy="6091200"/>
          </a:xfrm>
          <a:custGeom>
            <a:avLst/>
            <a:gdLst>
              <a:gd name="connsiteX0" fmla="*/ 0 w 5002954"/>
              <a:gd name="connsiteY0" fmla="*/ 0 h 6071396"/>
              <a:gd name="connsiteX1" fmla="*/ 5002954 w 5002954"/>
              <a:gd name="connsiteY1" fmla="*/ 0 h 6071396"/>
              <a:gd name="connsiteX2" fmla="*/ 5002954 w 5002954"/>
              <a:gd name="connsiteY2" fmla="*/ 5059476 h 6071396"/>
              <a:gd name="connsiteX3" fmla="*/ 3991034 w 5002954"/>
              <a:gd name="connsiteY3" fmla="*/ 6071396 h 6071396"/>
              <a:gd name="connsiteX4" fmla="*/ 0 w 5002954"/>
              <a:gd name="connsiteY4" fmla="*/ 6071396 h 607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2954" h="6071396">
                <a:moveTo>
                  <a:pt x="0" y="0"/>
                </a:moveTo>
                <a:lnTo>
                  <a:pt x="5002954" y="0"/>
                </a:lnTo>
                <a:lnTo>
                  <a:pt x="5002954" y="5059476"/>
                </a:lnTo>
                <a:cubicBezTo>
                  <a:pt x="5002954" y="5618344"/>
                  <a:pt x="4549902" y="6071396"/>
                  <a:pt x="3991034" y="6071396"/>
                </a:cubicBezTo>
                <a:lnTo>
                  <a:pt x="0" y="6071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E6907-50BC-FFF4-F6B9-BF2B7373C4A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B0743B6B-FC1D-4E5C-878B-68715B5874CD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1EC206-E47A-5E7F-9581-B76ADE31A8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303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1395" y="1424752"/>
            <a:ext cx="8872205" cy="1047750"/>
          </a:xfrm>
        </p:spPr>
        <p:txBody>
          <a:bodyPr/>
          <a:lstStyle>
            <a:lvl1pPr>
              <a:defRPr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0" name="Rektangel: ett hörn rundat 9">
            <a:extLst>
              <a:ext uri="{FF2B5EF4-FFF2-40B4-BE49-F238E27FC236}">
                <a16:creationId xmlns:a16="http://schemas.microsoft.com/office/drawing/2014/main" id="{ACDB7998-57D8-C839-2FED-BCA4D5257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0629D0-D830-BA3B-8258-4D3944A1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F7FC82E9-E70A-41D0-BC52-9CE4D8B0E8A6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1AD9AB-C85B-9888-3B59-C1F8A75F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1BDEA75-2263-56D7-5206-740AB4CC4B4E}"/>
              </a:ext>
            </a:extLst>
          </p:cNvPr>
          <p:cNvSpPr>
            <a:spLocks/>
          </p:cNvSpPr>
          <p:nvPr/>
        </p:nvSpPr>
        <p:spPr>
          <a:xfrm>
            <a:off x="10371137" y="1408250"/>
            <a:ext cx="1429200" cy="2031066"/>
          </a:xfrm>
          <a:custGeom>
            <a:avLst/>
            <a:gdLst>
              <a:gd name="connsiteX0" fmla="*/ 858572 w 1439144"/>
              <a:gd name="connsiteY0" fmla="*/ 2046340 h 2046340"/>
              <a:gd name="connsiteX1" fmla="*/ 1439145 w 1439144"/>
              <a:gd name="connsiteY1" fmla="*/ 1465767 h 2046340"/>
              <a:gd name="connsiteX2" fmla="*/ 1439145 w 1439144"/>
              <a:gd name="connsiteY2" fmla="*/ 0 h 2046340"/>
              <a:gd name="connsiteX3" fmla="*/ 0 w 1439144"/>
              <a:gd name="connsiteY3" fmla="*/ 0 h 2046340"/>
              <a:gd name="connsiteX4" fmla="*/ 0 w 1439144"/>
              <a:gd name="connsiteY4" fmla="*/ 2046340 h 2046340"/>
              <a:gd name="connsiteX5" fmla="*/ 858572 w 1439144"/>
              <a:gd name="connsiteY5" fmla="*/ 2046340 h 204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2046340">
                <a:moveTo>
                  <a:pt x="858572" y="2046340"/>
                </a:moveTo>
                <a:cubicBezTo>
                  <a:pt x="1179235" y="2046340"/>
                  <a:pt x="1439145" y="1786431"/>
                  <a:pt x="1439145" y="1465767"/>
                </a:cubicBezTo>
                <a:lnTo>
                  <a:pt x="1439145" y="0"/>
                </a:lnTo>
                <a:lnTo>
                  <a:pt x="0" y="0"/>
                </a:lnTo>
                <a:lnTo>
                  <a:pt x="0" y="2046340"/>
                </a:lnTo>
                <a:lnTo>
                  <a:pt x="858572" y="2046340"/>
                </a:lnTo>
                <a:close/>
              </a:path>
            </a:pathLst>
          </a:custGeom>
          <a:solidFill>
            <a:srgbClr val="FFC107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4">
            <a:extLst>
              <a:ext uri="{FF2B5EF4-FFF2-40B4-BE49-F238E27FC236}">
                <a16:creationId xmlns:a16="http://schemas.microsoft.com/office/drawing/2014/main" id="{9D295A15-46A9-14D2-396F-4530757B6BFF}"/>
              </a:ext>
            </a:extLst>
          </p:cNvPr>
          <p:cNvSpPr>
            <a:spLocks noChangeAspect="1"/>
          </p:cNvSpPr>
          <p:nvPr userDrawn="1"/>
        </p:nvSpPr>
        <p:spPr>
          <a:xfrm>
            <a:off x="10374132" y="393108"/>
            <a:ext cx="1427973" cy="1015143"/>
          </a:xfrm>
          <a:custGeom>
            <a:avLst/>
            <a:gdLst>
              <a:gd name="connsiteX0" fmla="*/ 511628 w 1439144"/>
              <a:gd name="connsiteY0" fmla="*/ 1023085 h 1023084"/>
              <a:gd name="connsiteX1" fmla="*/ 0 w 1439144"/>
              <a:gd name="connsiteY1" fmla="*/ 511628 h 1023084"/>
              <a:gd name="connsiteX2" fmla="*/ 0 w 1439144"/>
              <a:gd name="connsiteY2" fmla="*/ 0 h 1023084"/>
              <a:gd name="connsiteX3" fmla="*/ 1439145 w 1439144"/>
              <a:gd name="connsiteY3" fmla="*/ 0 h 1023084"/>
              <a:gd name="connsiteX4" fmla="*/ 1439145 w 1439144"/>
              <a:gd name="connsiteY4" fmla="*/ 1023085 h 1023084"/>
              <a:gd name="connsiteX5" fmla="*/ 511628 w 1439144"/>
              <a:gd name="connsiteY5" fmla="*/ 1023085 h 102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1023084">
                <a:moveTo>
                  <a:pt x="511628" y="1023085"/>
                </a:moveTo>
                <a:cubicBezTo>
                  <a:pt x="229021" y="1023085"/>
                  <a:pt x="0" y="794064"/>
                  <a:pt x="0" y="511628"/>
                </a:cubicBezTo>
                <a:lnTo>
                  <a:pt x="0" y="0"/>
                </a:lnTo>
                <a:lnTo>
                  <a:pt x="1439145" y="0"/>
                </a:lnTo>
                <a:lnTo>
                  <a:pt x="1439145" y="1023085"/>
                </a:lnTo>
                <a:lnTo>
                  <a:pt x="511628" y="1023085"/>
                </a:lnTo>
                <a:close/>
              </a:path>
            </a:pathLst>
          </a:custGeom>
          <a:solidFill>
            <a:srgbClr val="B3EBF2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A959C0A-3CC4-CB74-4993-5594A5630A2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262" y="380999"/>
            <a:ext cx="11412000" cy="6091200"/>
          </a:xfrm>
          <a:custGeom>
            <a:avLst/>
            <a:gdLst>
              <a:gd name="connsiteX0" fmla="*/ 0 w 11413068"/>
              <a:gd name="connsiteY0" fmla="*/ 0 h 6099176"/>
              <a:gd name="connsiteX1" fmla="*/ 11413068 w 11413068"/>
              <a:gd name="connsiteY1" fmla="*/ 0 h 6099176"/>
              <a:gd name="connsiteX2" fmla="*/ 11413068 w 11413068"/>
              <a:gd name="connsiteY2" fmla="*/ 27780 h 6099176"/>
              <a:gd name="connsiteX3" fmla="*/ 11413068 w 11413068"/>
              <a:gd name="connsiteY3" fmla="*/ 5082626 h 6099176"/>
              <a:gd name="connsiteX4" fmla="*/ 11413068 w 11413068"/>
              <a:gd name="connsiteY4" fmla="*/ 5087256 h 6099176"/>
              <a:gd name="connsiteX5" fmla="*/ 10401148 w 11413068"/>
              <a:gd name="connsiteY5" fmla="*/ 6099176 h 6099176"/>
              <a:gd name="connsiteX6" fmla="*/ 10396518 w 11413068"/>
              <a:gd name="connsiteY6" fmla="*/ 6099176 h 6099176"/>
              <a:gd name="connsiteX7" fmla="*/ 0 w 11413068"/>
              <a:gd name="connsiteY7" fmla="*/ 6099176 h 6099176"/>
              <a:gd name="connsiteX8" fmla="*/ 0 w 11413068"/>
              <a:gd name="connsiteY8" fmla="*/ 27780 h 609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13068" h="6099176">
                <a:moveTo>
                  <a:pt x="0" y="0"/>
                </a:moveTo>
                <a:lnTo>
                  <a:pt x="11413068" y="0"/>
                </a:lnTo>
                <a:lnTo>
                  <a:pt x="11413068" y="27780"/>
                </a:lnTo>
                <a:lnTo>
                  <a:pt x="11413068" y="5082626"/>
                </a:lnTo>
                <a:lnTo>
                  <a:pt x="11413068" y="5087256"/>
                </a:lnTo>
                <a:cubicBezTo>
                  <a:pt x="11413068" y="5646124"/>
                  <a:pt x="10960016" y="6099176"/>
                  <a:pt x="10401148" y="6099176"/>
                </a:cubicBezTo>
                <a:lnTo>
                  <a:pt x="10396518" y="6099176"/>
                </a:lnTo>
                <a:lnTo>
                  <a:pt x="0" y="6099176"/>
                </a:lnTo>
                <a:lnTo>
                  <a:pt x="0" y="27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0F903-3478-7793-DE93-655C7E1A353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21A4A846-428D-495E-A55C-A66F11C8B8FF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62D2F-E5FD-F410-EE14-94871D7A62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823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B1CC7E-5066-B2D6-C273-8806FB8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DA185498-67B0-4A0B-8455-9A803E3F2EDA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0C1A2-56EF-E81F-53A9-CC77AD5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art logo/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32800" y="2984400"/>
            <a:ext cx="5732564" cy="1021645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CA8175-3DF2-53F0-BACA-67AB9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F6BD57B1-FF3A-4A75-8128-4AFE16604E80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1E6669-4CF8-70B7-0D3D-C4533A8C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C57980-04DE-B396-E1BF-4CA97B5B6D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174484"/>
            <a:ext cx="8642350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 dirty="0"/>
              <a:t>Ange rubrik för tillgänglighet</a:t>
            </a:r>
          </a:p>
        </p:txBody>
      </p:sp>
    </p:spTree>
    <p:extLst>
      <p:ext uri="{BB962C8B-B14F-4D97-AF65-F5344CB8AC3E}">
        <p14:creationId xmlns:p14="http://schemas.microsoft.com/office/powerpoint/2010/main" val="49240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1250" y="2044700"/>
            <a:ext cx="8642350" cy="33115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Skriv text här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94798039-E5C4-7804-7509-501B9DE7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01364" y="136525"/>
            <a:ext cx="900071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BA77866-C1B2-4993-AE7F-F082A0E998CD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F44A19D-54A3-346E-3AA1-C94C6D94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9466" y="136525"/>
            <a:ext cx="4125383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61" r:id="rId7"/>
    <p:sldLayoutId id="2147483655" r:id="rId8"/>
    <p:sldLayoutId id="2147483659" r:id="rId9"/>
    <p:sldLayoutId id="2147483660" r:id="rId10"/>
  </p:sldLayoutIdLst>
  <p:hf sldNum="0" hdr="0" ft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30000"/>
        </a:lnSpc>
        <a:spcBef>
          <a:spcPts val="1000"/>
        </a:spcBef>
        <a:buFont typeface="Verdana" panose="020B060403050404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tabLst>
          <a:tab pos="812800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234" userDrawn="1">
          <p15:clr>
            <a:srgbClr val="F26B43"/>
          </p15:clr>
        </p15:guide>
        <p15:guide id="8" orient="horz" pos="164" userDrawn="1">
          <p15:clr>
            <a:srgbClr val="F26B43"/>
          </p15:clr>
        </p15:guide>
        <p15:guide id="13" orient="horz" pos="3793" userDrawn="1">
          <p15:clr>
            <a:srgbClr val="F26B43"/>
          </p15:clr>
        </p15:guide>
        <p15:guide id="14" pos="74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grblogg.se/utveckling/2024/04/10/hojd-beredskap-for-gis-miljon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eladigitalt.se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qgis/QGIS/issu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ithub.com/r-spatial/sf/issues" TargetMode="External"/><Relationship Id="rId5" Type="http://schemas.openxmlformats.org/officeDocument/2006/relationships/hyperlink" Target="https://github.com/geosolutions-it/MapStore2/issues" TargetMode="External"/><Relationship Id="rId4" Type="http://schemas.openxmlformats.org/officeDocument/2006/relationships/hyperlink" Target="https://geoserver.org/issue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tmateriet.se/forbattrakarta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nvdbpakarta.trafikverket.se/ma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portal.s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tshållare för bild 30">
            <a:extLst>
              <a:ext uri="{FF2B5EF4-FFF2-40B4-BE49-F238E27FC236}">
                <a16:creationId xmlns:a16="http://schemas.microsoft.com/office/drawing/2014/main" id="{1659104C-C118-06D5-B234-D0303B6FC5D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Rubrik 28">
            <a:extLst>
              <a:ext uri="{FF2B5EF4-FFF2-40B4-BE49-F238E27FC236}">
                <a16:creationId xmlns:a16="http://schemas.microsoft.com/office/drawing/2014/main" id="{477CB8DC-B459-D704-D5F0-F1FBFD6C6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5 min GIS-tips</a:t>
            </a:r>
          </a:p>
        </p:txBody>
      </p:sp>
      <p:sp>
        <p:nvSpPr>
          <p:cNvPr id="30" name="Underrubrik 29">
            <a:extLst>
              <a:ext uri="{FF2B5EF4-FFF2-40B4-BE49-F238E27FC236}">
                <a16:creationId xmlns:a16="http://schemas.microsoft.com/office/drawing/2014/main" id="{411104C7-335C-CF7B-49CA-DE30047A76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212E419-F67C-291D-81F6-F9DA98760C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25A8FCE-3AC7-4034-B459-9C55ED8D5E8F}" type="datetime1">
              <a:rPr lang="sv-SE" smtClean="0"/>
              <a:pPr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9012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4EC22-EFAE-2168-AB18-C4AB431E2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49692352-4C5B-7622-13C0-06FB1645D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84AEB299-74C2-A47E-0924-EA0F6A46BBE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Dokumentera ditt arbete löpande, inte efteråt.</a:t>
            </a:r>
          </a:p>
          <a:p>
            <a:r>
              <a:rPr lang="sv-SE" dirty="0"/>
              <a:t>Vad behöver någon veta för att kunna ta över arbetet om du inte är där?</a:t>
            </a:r>
          </a:p>
          <a:p>
            <a:r>
              <a:rPr lang="sv-SE" dirty="0"/>
              <a:t>Spara dokumentationen tillsammans med projektet. Även mail.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79407A-9ACC-B792-3A7F-E8534A1683F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671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AA908-D191-3DF8-07AE-23508B544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FAF221D2-CDB9-2B41-E3CA-D1FF0C7F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97B33A3D-BD65-86BC-5B51-C49F79AF4F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9" y="1223385"/>
            <a:ext cx="4457032" cy="54953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Ha en plan b för oroliga tider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08C020-23B6-F12E-5D12-57E273C531E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B1B98BB-330E-242B-9903-6521053E21E7}"/>
              </a:ext>
            </a:extLst>
          </p:cNvPr>
          <p:cNvSpPr txBox="1"/>
          <p:nvPr/>
        </p:nvSpPr>
        <p:spPr>
          <a:xfrm>
            <a:off x="547370" y="2334430"/>
            <a:ext cx="62052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dirty="0">
                <a:hlinkClick r:id="rId3"/>
              </a:rPr>
              <a:t>https://vgrblogg.se/utveckling/2024/04/10/hojd-beredskap-for-gis-miljon/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592765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7D84C-5D86-9B2C-EDA2-661E83F29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D4C74A94-F7CD-807A-A0BA-38D40686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5D90B6B8-44BB-6DE5-E900-0901153AE1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Ta emot GIS-praktikanter, berätta allt du kan</a:t>
            </a:r>
          </a:p>
          <a:p>
            <a:r>
              <a:rPr lang="sv-SE" dirty="0"/>
              <a:t>Minst en om året, resten av ditt yrkesliv</a:t>
            </a:r>
          </a:p>
          <a:p>
            <a:r>
              <a:rPr lang="sv-SE" dirty="0"/>
              <a:t>Se till att det blir omöjligt för någon att inte anställa dem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B8C64D-603D-AE59-9728-F7A83380937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829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07FE6-B95B-E469-7C5E-F9026DA0E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5C2C4872-93F6-791D-1969-D0067B3F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1A1487DB-4DB9-E4F5-4D98-A1A8773B6D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Berätta om vad du gör, ex. på </a:t>
            </a:r>
            <a:r>
              <a:rPr lang="sv-SE" dirty="0">
                <a:hlinkClick r:id="rId3"/>
              </a:rPr>
              <a:t>https://deladigitalt.se/</a:t>
            </a:r>
            <a:r>
              <a:rPr lang="sv-SE" dirty="0"/>
              <a:t>, dela med dig av allt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5EED1B-7345-3F82-E179-FE28CD7A476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453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C48C4-1BDF-397E-3851-B011BE886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E091EB60-4D49-0524-B0DB-9F8A457EE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6E147EC9-2A01-E7D2-B157-C999CF17E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Använd AI för att utöka din kapacitet</a:t>
            </a:r>
          </a:p>
          <a:p>
            <a:r>
              <a:rPr lang="sv-SE" dirty="0"/>
              <a:t>Spara dina prompter i projekten för framtida anpassningar eller för att kunna kopiera i andra projekt.</a:t>
            </a:r>
          </a:p>
          <a:p>
            <a:r>
              <a:rPr lang="sv-SE" dirty="0"/>
              <a:t>Kod: R, </a:t>
            </a:r>
            <a:r>
              <a:rPr lang="sv-SE" dirty="0" err="1"/>
              <a:t>Python</a:t>
            </a:r>
            <a:r>
              <a:rPr lang="sv-SE" dirty="0"/>
              <a:t>, SQL…</a:t>
            </a:r>
          </a:p>
          <a:p>
            <a:r>
              <a:rPr lang="sv-SE" dirty="0"/>
              <a:t>Problemlösning: Hur gör jag </a:t>
            </a:r>
            <a:r>
              <a:rPr lang="sv-SE" dirty="0" err="1"/>
              <a:t>xyz</a:t>
            </a:r>
            <a:r>
              <a:rPr lang="sv-SE" dirty="0"/>
              <a:t> i QGIS/FME…?</a:t>
            </a:r>
          </a:p>
          <a:p>
            <a:r>
              <a:rPr lang="sv-SE" dirty="0"/>
              <a:t>Idéer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7EDB55-2170-48CC-B8F1-A7735D00B76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540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0D2D3D57-B725-0DE0-A53C-AAACCA890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Programvara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C8299AC6-32FE-B2DF-788B-DAA9F59436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Möt GIS-användarna där de är, tvinga inte in dem i en enda lösning.</a:t>
            </a:r>
          </a:p>
          <a:p>
            <a:r>
              <a:rPr lang="sv-SE" dirty="0"/>
              <a:t>QGIS, R, </a:t>
            </a:r>
            <a:r>
              <a:rPr lang="sv-SE" dirty="0" err="1"/>
              <a:t>Python</a:t>
            </a:r>
            <a:r>
              <a:rPr lang="sv-SE" dirty="0"/>
              <a:t>, Power BI, Excel...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3AA480-2711-DBCC-034C-B030A6371ED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79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F1AA7-79AF-BDD1-17A3-EE2C8ECE5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FCF8FA00-715C-A9FE-C32B-2A02E108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Programvara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133C4C4B-A8D8-5CE9-CD95-062DC11076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Rapportera buggar i dina program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600" dirty="0">
                <a:hlinkClick r:id="rId3"/>
              </a:rPr>
              <a:t>https://github.com/qgis/QGIS/issues</a:t>
            </a:r>
            <a:endParaRPr lang="sv-SE" sz="1600" dirty="0"/>
          </a:p>
          <a:p>
            <a:pPr marL="0" indent="0">
              <a:buNone/>
            </a:pPr>
            <a:r>
              <a:rPr lang="sv-SE" sz="1600" dirty="0">
                <a:hlinkClick r:id="rId4"/>
              </a:rPr>
              <a:t>https://geoserver.org/issues/</a:t>
            </a:r>
            <a:endParaRPr lang="sv-SE" sz="1600" dirty="0"/>
          </a:p>
          <a:p>
            <a:pPr marL="0" indent="0">
              <a:buNone/>
            </a:pPr>
            <a:r>
              <a:rPr lang="sv-SE" sz="1600" dirty="0">
                <a:hlinkClick r:id="rId5"/>
              </a:rPr>
              <a:t>https://github.com/geosolutions-it/MapStore2/issues</a:t>
            </a:r>
            <a:endParaRPr lang="sv-SE" sz="1600" dirty="0"/>
          </a:p>
          <a:p>
            <a:pPr marL="0" indent="0">
              <a:buNone/>
            </a:pPr>
            <a:r>
              <a:rPr lang="sv-SE" sz="1600" dirty="0">
                <a:hlinkClick r:id="rId6"/>
              </a:rPr>
              <a:t>https://github.com/r-spatial/sf/issues</a:t>
            </a:r>
            <a:endParaRPr lang="sv-SE" sz="16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B60263-6861-C9C3-04A9-43B0B7FC01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495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971B4-3063-F181-8E3C-32D2F60EA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D1936456-2863-CCF1-F0C3-81B7A7D4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Programvara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A0F13059-02E7-AE3F-3D3A-1459C7051F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Bidra finansiellt till de program du använder.</a:t>
            </a:r>
          </a:p>
          <a:p>
            <a:r>
              <a:rPr lang="sv-SE" dirty="0"/>
              <a:t>Gå med i QGIS Sverige, pluspoäng för extra hög medlemsavgift.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1F8BEA-EF00-D4B1-F3D0-CEF53400AA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B9BE089-16E0-9E2C-045D-12C3D7064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195" y="3920055"/>
            <a:ext cx="4563513" cy="15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0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902BE-6FCA-E873-51AD-C84394565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F2A00744-939B-FEF9-C29D-4C1A8CAC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FME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A2FAE2CA-6DD2-72A8-4394-5B66B81AB2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Gruppera i logiska bokmärken</a:t>
            </a:r>
          </a:p>
          <a:p>
            <a:r>
              <a:rPr lang="sv-SE" dirty="0"/>
              <a:t>Kommentera alla transformers i FME. Varför använder du dem?</a:t>
            </a:r>
          </a:p>
          <a:p>
            <a:r>
              <a:rPr lang="sv-SE" dirty="0"/>
              <a:t>Uppdatera transformers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5D6BFA-07F1-6DAB-3695-FDAE275B303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898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6C090-E35A-5229-575D-90250924C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5F5696DF-603A-87A8-B67F-97CCED82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Data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37CF5BB6-D701-3140-4A76-2913F0521F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Gör löpande kvalitetssäkring av era (geo)data, även sådant som ingen ber dig om.</a:t>
            </a:r>
          </a:p>
          <a:p>
            <a:r>
              <a:rPr lang="sv-SE" dirty="0"/>
              <a:t>Återkoppla fel till förvaltare</a:t>
            </a:r>
          </a:p>
          <a:p>
            <a:r>
              <a:rPr lang="sv-SE" dirty="0"/>
              <a:t>Adressregister, URL:er, DWG-filer…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D23E34-4661-93FE-C841-900A2C4856E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66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10944-F294-7F4D-7A6A-50E39AEDE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E3EC1B2F-738C-20BF-A42A-D68AA5533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Data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E72D7E85-114B-3B20-B643-BBEAA3053A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Rapportera fel i externa underlag, ex. Lantmäteriet, NVDB, leverantörer etc.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1CB507-0CA3-82E5-0338-A752E41A724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3F0A834-0F2E-A1E9-5988-2D95201BE13A}"/>
              </a:ext>
            </a:extLst>
          </p:cNvPr>
          <p:cNvSpPr txBox="1"/>
          <p:nvPr/>
        </p:nvSpPr>
        <p:spPr>
          <a:xfrm>
            <a:off x="622968" y="2403594"/>
            <a:ext cx="54317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3"/>
              </a:rPr>
              <a:t>https://www.lantmateriet.se/forbattrakartan</a:t>
            </a:r>
            <a:endParaRPr lang="sv-SE" dirty="0"/>
          </a:p>
          <a:p>
            <a:endParaRPr lang="sv-SE" dirty="0">
              <a:hlinkClick r:id="rId4"/>
            </a:endParaRPr>
          </a:p>
          <a:p>
            <a:r>
              <a:rPr lang="sv-SE" dirty="0">
                <a:hlinkClick r:id="rId4"/>
              </a:rPr>
              <a:t>https://nvdbpakarta.trafikverket.se/map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9427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E1F04-1909-D40E-3F36-BAF637EB9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01F06EE2-27E5-4AFA-F88E-410D4FFA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Data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528B6417-8188-5806-10CB-2A65BF79AB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Använd </a:t>
            </a:r>
            <a:r>
              <a:rPr lang="sv-SE" dirty="0" err="1"/>
              <a:t>StreetComplete</a:t>
            </a:r>
            <a:r>
              <a:rPr lang="sv-SE" dirty="0"/>
              <a:t> för att förbättra OpenStreetMap</a:t>
            </a:r>
          </a:p>
          <a:p>
            <a:r>
              <a:rPr lang="sv-SE" dirty="0"/>
              <a:t>Endast Android, senare även </a:t>
            </a:r>
            <a:r>
              <a:rPr lang="sv-SE" dirty="0" err="1"/>
              <a:t>iOS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0A63A3-B109-61BA-9CBF-145387EDB32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857A467-9393-E13C-A321-6A02E543D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1061" y="2459588"/>
            <a:ext cx="1765335" cy="375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64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CAD01-283A-D0EE-797C-6293396BB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518F6E03-3149-34C0-298F-EEEFD813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5" y="30080"/>
            <a:ext cx="2833437" cy="493295"/>
          </a:xfrm>
        </p:spPr>
        <p:txBody>
          <a:bodyPr/>
          <a:lstStyle/>
          <a:p>
            <a:r>
              <a:rPr lang="sv-SE" dirty="0"/>
              <a:t>Data</a:t>
            </a: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BDE6D020-1593-6393-6BF4-0DD374F1E5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968" y="1223385"/>
            <a:ext cx="8650817" cy="3311526"/>
          </a:xfrm>
        </p:spPr>
        <p:txBody>
          <a:bodyPr/>
          <a:lstStyle/>
          <a:p>
            <a:r>
              <a:rPr lang="sv-SE" dirty="0"/>
              <a:t>Publicera öppna data på </a:t>
            </a:r>
            <a:r>
              <a:rPr lang="sv-SE" dirty="0">
                <a:hlinkClick r:id="rId3"/>
              </a:rPr>
              <a:t>https://www.dataportal.se/</a:t>
            </a:r>
            <a:endParaRPr lang="sv-SE" dirty="0"/>
          </a:p>
          <a:p>
            <a:r>
              <a:rPr lang="sv-SE" dirty="0"/>
              <a:t>Transparens är #1</a:t>
            </a:r>
          </a:p>
          <a:p>
            <a:r>
              <a:rPr lang="sv-SE" dirty="0"/>
              <a:t>Exakt användning/nytta är okänd – OK!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B1C0492-8C81-B748-647B-68F8D09585B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73A47F-B58F-4D93-9095-9610950335C9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879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GR">
  <a:themeElements>
    <a:clrScheme name="VGR_Grunden_Färg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37474F"/>
      </a:accent1>
      <a:accent2>
        <a:srgbClr val="9575CD"/>
      </a:accent2>
      <a:accent3>
        <a:srgbClr val="A1887F"/>
      </a:accent3>
      <a:accent4>
        <a:srgbClr val="1A9FB3"/>
      </a:accent4>
      <a:accent5>
        <a:srgbClr val="ED5F8C"/>
      </a:accent5>
      <a:accent6>
        <a:srgbClr val="43A447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30000"/>
          </a:lnSpc>
          <a:defRPr dirty="0"/>
        </a:defPPr>
      </a:lstStyle>
    </a:txDef>
  </a:objectDefaults>
  <a:extraClrSchemeLst/>
  <a:custClrLst>
    <a:custClr>
      <a:srgbClr val="FFC107"/>
    </a:custClr>
    <a:custClr>
      <a:srgbClr val="CCDB49"/>
    </a:custClr>
    <a:custClr>
      <a:srgbClr val="FD5930"/>
    </a:custClr>
    <a:custClr>
      <a:srgbClr val="FFECB3"/>
    </a:custClr>
    <a:custClr>
      <a:srgbClr val="F7BBD0"/>
    </a:custClr>
    <a:custClr>
      <a:srgbClr val="D1C4E9"/>
    </a:custClr>
    <a:custClr>
      <a:srgbClr val="EFF4C6"/>
    </a:custClr>
    <a:custClr>
      <a:srgbClr val="C0EEC2"/>
    </a:custClr>
    <a:custClr>
      <a:srgbClr val="FECCBF"/>
    </a:custClr>
    <a:custClr>
      <a:srgbClr val="B3EBF2"/>
    </a:custClr>
    <a:custClr>
      <a:srgbClr val="E7E1DF"/>
    </a:custClr>
  </a:custClrLst>
  <a:extLst>
    <a:ext uri="{05A4C25C-085E-4340-85A3-A5531E510DB2}">
      <thm15:themeFamily xmlns:thm15="http://schemas.microsoft.com/office/thememl/2012/main" name="RU_ppt-mall_2024.potx" id="{1033CFD1-09DE-4AD6-B10B-DA6B9E5F65FD}" vid="{B2621270-B37E-4417-B6C8-A7EE8B7C0399}"/>
    </a:ext>
  </a:extLst>
</a:theme>
</file>

<file path=ppt/theme/theme2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5" ma:contentTypeDescription="Skapa ett nytt dokument." ma:contentTypeScope="" ma:versionID="a54b02ced9ee0083504e343d33eb3a1b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b8f0049cd422a5761606987d756f4045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faf60ba-4af0-4aa3-8f2c-ddf391e44726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532cd0-e888-47d6-8f58-db0210f25002" xsi:nil="true"/>
    <lcf76f155ced4ddcb4097134ff3c332f xmlns="10c3a147-0d64-46aa-a281-dc97358e83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979C8F-FFBE-4C16-81CF-29B68DB13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ABDA6A-1F6C-4B42-8544-08E5AE6AC91F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d7532cd0-e888-47d6-8f58-db0210f25002"/>
    <ds:schemaRef ds:uri="10c3a147-0d64-46aa-a281-dc97358e837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RU_ppt-mall_2024</Template>
  <TotalTime>742</TotalTime>
  <Words>398</Words>
  <Application>Microsoft Office PowerPoint</Application>
  <PresentationFormat>Bredbild</PresentationFormat>
  <Paragraphs>82</Paragraphs>
  <Slides>14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Verdana</vt:lpstr>
      <vt:lpstr>VGR</vt:lpstr>
      <vt:lpstr>5 min GIS-tips</vt:lpstr>
      <vt:lpstr>Programvara</vt:lpstr>
      <vt:lpstr>Programvara</vt:lpstr>
      <vt:lpstr>Programvara</vt:lpstr>
      <vt:lpstr>FME</vt:lpstr>
      <vt:lpstr>Data</vt:lpstr>
      <vt:lpstr>Data</vt:lpstr>
      <vt:lpstr>Data</vt:lpstr>
      <vt:lpstr>Data</vt:lpstr>
      <vt:lpstr>Övrigt</vt:lpstr>
      <vt:lpstr>Övrigt</vt:lpstr>
      <vt:lpstr>Övrigt</vt:lpstr>
      <vt:lpstr>Övrigt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Nilsson</dc:creator>
  <cp:lastModifiedBy>Magnus Nilsson</cp:lastModifiedBy>
  <cp:revision>35</cp:revision>
  <dcterms:created xsi:type="dcterms:W3CDTF">2025-05-26T14:39:32Z</dcterms:created>
  <dcterms:modified xsi:type="dcterms:W3CDTF">2025-10-15T09:54:22Z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32000</vt:r8>
  </property>
  <property fmtid="{D5CDD505-2E9C-101B-9397-08002B2CF9AE}" pid="4" name="MediaServiceImageTags">
    <vt:lpwstr/>
  </property>
</Properties>
</file>