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3" r:id="rId3"/>
  </p:sldMasterIdLst>
  <p:notesMasterIdLst>
    <p:notesMasterId r:id="rId16"/>
  </p:notesMasterIdLst>
  <p:handoutMasterIdLst>
    <p:handoutMasterId r:id="rId17"/>
  </p:handoutMasterIdLst>
  <p:sldIdLst>
    <p:sldId id="298" r:id="rId4"/>
    <p:sldId id="300" r:id="rId5"/>
    <p:sldId id="756" r:id="rId6"/>
    <p:sldId id="301" r:id="rId7"/>
    <p:sldId id="302" r:id="rId8"/>
    <p:sldId id="304" r:id="rId9"/>
    <p:sldId id="347" r:id="rId10"/>
    <p:sldId id="755" r:id="rId11"/>
    <p:sldId id="754" r:id="rId12"/>
    <p:sldId id="267" r:id="rId13"/>
    <p:sldId id="306" r:id="rId14"/>
    <p:sldId id="293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B3B3C"/>
    <a:srgbClr val="28607E"/>
    <a:srgbClr val="C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08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1C1C7AB-CD0D-442E-8088-8F8D51F5CC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5F58571-30EE-49EF-929F-304D2994FC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AF860-B32F-4CC4-AB74-50E810B48CB9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3009CE3-2DD9-499E-90FF-4BFD305FD9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AB81A89-64E5-43D1-AB2F-069B9419B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B73D9-18D4-4D24-B585-975C0F8882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021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B711F-BB5E-4F8A-B156-0693A17A5B5F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0CB3-5D35-4228-B766-F7964E27F8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3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81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57FBC-98F8-462A-8578-D7E782467E3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Stödobjekt</a:t>
            </a:r>
            <a:r>
              <a:rPr lang="sv-SE" dirty="0"/>
              <a:t>- vad innebär det?</a:t>
            </a:r>
          </a:p>
          <a:p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Objekt som utgör stöd till hela linjeorganisationen och därmed övriga objekt. I vårt fall stöttar vi med kartstöd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A2EBD-D76E-4915-B408-99320C96BEC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1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50804FA-B568-DC46-88CC-7F3495B7E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4363817"/>
            <a:ext cx="5119200" cy="1638000"/>
          </a:xfrm>
          <a:prstGeom prst="rect">
            <a:avLst/>
          </a:prstGeom>
          <a:solidFill>
            <a:schemeClr val="accent2"/>
          </a:solidFill>
        </p:spPr>
        <p:txBody>
          <a:bodyPr lIns="342000" bIns="720000" anchor="b"/>
          <a:lstStyle>
            <a:lvl1pPr algn="l">
              <a:defRPr sz="4800">
                <a:solidFill>
                  <a:srgbClr val="3B3B3C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5327650"/>
            <a:ext cx="4572000" cy="4889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3B3B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A4355839-E715-1E6B-6175-40C1AFF437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6" y="228999"/>
            <a:ext cx="2859209" cy="438150"/>
          </a:xfrm>
        </p:spPr>
        <p:txBody>
          <a:bodyPr/>
          <a:lstStyle>
            <a:lvl1pPr marL="0" indent="0">
              <a:buFontTx/>
              <a:buNone/>
              <a:defRPr sz="1200" b="0" i="0" baseline="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200"/>
            </a:lvl3pPr>
            <a:lvl4pPr marL="695325" indent="0">
              <a:buFontTx/>
              <a:buNone/>
              <a:defRPr sz="1200"/>
            </a:lvl4pPr>
            <a:lvl5pPr marL="893763" indent="0">
              <a:buFontTx/>
              <a:buNone/>
              <a:defRPr sz="12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6730CBB7-63A8-DD2D-6CB9-FAE7E9281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5" y="4364038"/>
            <a:ext cx="1646238" cy="163036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0871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288" y="6103361"/>
            <a:ext cx="3390900" cy="7747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361"/>
            <a:ext cx="821978" cy="7747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8967" y="6100594"/>
            <a:ext cx="1637414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5619" y="6100594"/>
            <a:ext cx="1644244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6" y="779463"/>
            <a:ext cx="6981234" cy="1102572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5" y="1882034"/>
            <a:ext cx="6973887" cy="4112365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6224" y="1"/>
            <a:ext cx="4295776" cy="59944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CE3DE4A-832F-40BC-9687-635CC255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36D6B9F-D5C4-781E-8AAD-CADEBE0AC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) Textsida fle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139" y="6103564"/>
            <a:ext cx="3390049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64"/>
            <a:ext cx="821978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8967" y="6103564"/>
            <a:ext cx="1637414" cy="76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1595" y="6110119"/>
            <a:ext cx="1644244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6" y="6100594"/>
            <a:ext cx="3390901" cy="771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5" y="780890"/>
            <a:ext cx="10454537" cy="1101145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5" y="1882035"/>
            <a:ext cx="6973887" cy="4112364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6224" y="879475"/>
            <a:ext cx="3374287" cy="3379788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FB79BBB-B21E-46C8-9E2D-03368642BD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6224" y="4365457"/>
            <a:ext cx="1633538" cy="162894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AEE2A4A7-BC51-4380-BF8F-FA2A95A8BE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23425" y="4365456"/>
            <a:ext cx="1645938" cy="162894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B926E0F-45D6-434B-801B-7D997308A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F28F596-3863-FD70-FEE1-C139B0F5A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7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139" y="6103541"/>
            <a:ext cx="3390049" cy="780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64"/>
            <a:ext cx="821978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8967" y="6103564"/>
            <a:ext cx="1637414" cy="76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7571" y="6103541"/>
            <a:ext cx="1632292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8AC9C986-14ED-429A-8067-1AC47C976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A06B9D8-2232-6E8B-D4DA-2722DBD3E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14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) Avslutningssi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4" y="885462"/>
            <a:ext cx="5121919" cy="3374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42000" bIns="1620000" anchor="b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72583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179C43-C1A0-9139-1DAC-7CBA67FD3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2776" y="2622176"/>
            <a:ext cx="1635877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6D6BFB-DAB8-F8C7-A7E7-E275A4C4B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7816" y="2622176"/>
            <a:ext cx="1641600" cy="16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796A06E-D2E9-C160-C47A-B7B665CFA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231" y="879423"/>
            <a:ext cx="1641600" cy="33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8260649-277B-14E9-BAD8-9B254E31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6" y="879644"/>
            <a:ext cx="16416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43366AE-7070-DB64-40DB-680B6E10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2013" y="4360385"/>
            <a:ext cx="16416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76B57AB-F417-A92E-1A35-C5A497E9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8499" y="4362076"/>
            <a:ext cx="1635877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3592E8F-D0BC-2F0A-CD10-25DE0DC11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2119" y="4617720"/>
            <a:ext cx="2454247" cy="10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4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BAE50A9-9D1C-4EC9-9292-3CFAA9A77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07" y="1772816"/>
            <a:ext cx="4533650" cy="24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295467" y="2492896"/>
            <a:ext cx="9601067" cy="187166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295467" y="1772816"/>
            <a:ext cx="9601067" cy="57606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9339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908720"/>
            <a:ext cx="11041227" cy="57606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2"/>
          <p:cNvSpPr>
            <a:spLocks noGrp="1"/>
          </p:cNvSpPr>
          <p:nvPr>
            <p:ph idx="1"/>
          </p:nvPr>
        </p:nvSpPr>
        <p:spPr>
          <a:xfrm>
            <a:off x="623392" y="1628800"/>
            <a:ext cx="11041227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Calibri" panose="020F0502020204030204" pitchFamily="34" charset="0"/>
              </a:defRPr>
            </a:lvl1pPr>
            <a:lvl2pPr marL="800100" indent="-342900">
              <a:buFont typeface="Calibri" panose="020F0502020204030204" pitchFamily="34" charset="0"/>
              <a:buChar char="‒"/>
              <a:defRPr sz="2000">
                <a:latin typeface="Calibri" panose="020F0502020204030204" pitchFamily="34" charset="0"/>
              </a:defRPr>
            </a:lvl2pPr>
            <a:lvl3pPr marL="1257300" indent="-342900">
              <a:buFont typeface="Courier New" panose="02070309020205020404" pitchFamily="49" charset="0"/>
              <a:buChar char="o"/>
              <a:defRPr sz="2000">
                <a:latin typeface="Calibri" panose="020F0502020204030204" pitchFamily="34" charset="0"/>
              </a:defRPr>
            </a:lvl3pPr>
            <a:lvl4pPr marL="1714500" indent="-342900">
              <a:buFont typeface="Calibri" panose="020F0502020204030204" pitchFamily="34" charset="0"/>
              <a:buChar char="‒"/>
              <a:defRPr sz="2000">
                <a:latin typeface="Calibri" panose="020F0502020204030204" pitchFamily="34" charset="0"/>
              </a:defRPr>
            </a:lvl4pPr>
            <a:lvl5pPr marL="2171700" indent="-342900">
              <a:buFont typeface="Calibri" panose="020F0502020204030204" pitchFamily="34" charset="0"/>
              <a:buChar char="‒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86577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 userDrawn="1"/>
        </p:nvSpPr>
        <p:spPr>
          <a:xfrm>
            <a:off x="1007435" y="2756520"/>
            <a:ext cx="10363200" cy="79208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sv-SE" sz="4800" kern="0" dirty="0"/>
          </a:p>
          <a:p>
            <a:endParaRPr lang="sv-SE" sz="4800" kern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95466" y="2924944"/>
            <a:ext cx="9697079" cy="778098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1295401" y="3716338"/>
            <a:ext cx="9697144" cy="1873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5655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908720"/>
            <a:ext cx="11041227" cy="57606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0" y="1628800"/>
            <a:ext cx="5568619" cy="446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623392" y="1628800"/>
            <a:ext cx="5376597" cy="446449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755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908720"/>
            <a:ext cx="10945216" cy="57606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3959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) Förstasida/avsnitts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6799" y="885462"/>
            <a:ext cx="5129213" cy="5107076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018" y="4362376"/>
            <a:ext cx="1643969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9115" y="4360385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075" y="4364044"/>
            <a:ext cx="1632228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85463"/>
            <a:ext cx="5121918" cy="3373800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6" y="228999"/>
            <a:ext cx="2859209" cy="438150"/>
          </a:xfrm>
        </p:spPr>
        <p:txBody>
          <a:bodyPr/>
          <a:lstStyle>
            <a:lvl1pPr marL="0" indent="0">
              <a:buFontTx/>
              <a:buNone/>
              <a:defRPr sz="1200" b="0" i="0" baseline="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200"/>
            </a:lvl3pPr>
            <a:lvl4pPr marL="695325" indent="0">
              <a:buFontTx/>
              <a:buNone/>
              <a:defRPr sz="1200"/>
            </a:lvl4pPr>
            <a:lvl5pPr marL="893763" indent="0">
              <a:buFontTx/>
              <a:buNone/>
              <a:defRPr sz="12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CAEA505A-E853-A876-3137-FE9C5F658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23424" y="4356100"/>
            <a:ext cx="1652589" cy="163829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0130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908720"/>
            <a:ext cx="4416491" cy="6703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31904" y="620688"/>
            <a:ext cx="6960096" cy="597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3392" y="1628800"/>
            <a:ext cx="4416491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49457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615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Presentationsrubrik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911424" y="3886200"/>
            <a:ext cx="1036915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marL="0" indent="0"/>
            <a:r>
              <a:rPr lang="sv-SE" altLang="sv-SE" sz="1600" dirty="0"/>
              <a:t>Avsändare (Ange här de länsstyrelser, stödfunktion </a:t>
            </a:r>
            <a:br>
              <a:rPr lang="sv-SE" altLang="sv-SE" sz="1600" dirty="0"/>
            </a:br>
            <a:r>
              <a:rPr lang="sv-SE" altLang="sv-SE" sz="1600" dirty="0"/>
              <a:t>eller projekt som står bakom presentationen).</a:t>
            </a:r>
            <a:endParaRPr lang="sv-SE" altLang="sv-SE" sz="1400" dirty="0"/>
          </a:p>
        </p:txBody>
      </p:sp>
    </p:spTree>
    <p:extLst>
      <p:ext uri="{BB962C8B-B14F-4D97-AF65-F5344CB8AC3E}">
        <p14:creationId xmlns:p14="http://schemas.microsoft.com/office/powerpoint/2010/main" val="785692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911424" y="3886200"/>
            <a:ext cx="1036915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00712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1167334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3392" y="2492897"/>
            <a:ext cx="10972800" cy="38884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656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2" y="1177875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3392" y="2503440"/>
            <a:ext cx="5384800" cy="39498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11392" y="2503440"/>
            <a:ext cx="5384800" cy="39498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895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sp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0408" y="24383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0408" y="3078112"/>
            <a:ext cx="5386917" cy="33752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204176" y="24383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204176" y="3078112"/>
            <a:ext cx="5389033" cy="33752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1"/>
          <p:cNvSpPr txBox="1">
            <a:spLocks/>
          </p:cNvSpPr>
          <p:nvPr userDrawn="1"/>
        </p:nvSpPr>
        <p:spPr>
          <a:xfrm>
            <a:off x="623392" y="1167334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 algn="l"/>
            <a:r>
              <a:rPr lang="sv-SE" sz="4400" kern="0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92598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med bild/diagram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0" y="620688"/>
            <a:ext cx="12192000" cy="597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Infoga bild, diagram, film…</a:t>
            </a:r>
          </a:p>
        </p:txBody>
      </p:sp>
    </p:spTree>
    <p:extLst>
      <p:ext uri="{BB962C8B-B14F-4D97-AF65-F5344CB8AC3E}">
        <p14:creationId xmlns:p14="http://schemas.microsoft.com/office/powerpoint/2010/main" val="600511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273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393" y="908720"/>
            <a:ext cx="4416491" cy="670396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31904" y="620688"/>
            <a:ext cx="6960096" cy="597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anose="020F0502020204030204" pitchFamily="3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3393" y="1628800"/>
            <a:ext cx="4416491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anose="020F050202020403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4398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C) Förstasida/avsnittssida rutmö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078" y="4360385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9115" y="4360385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3240" y="4360514"/>
            <a:ext cx="1630373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164" y="885462"/>
            <a:ext cx="5126038" cy="3373801"/>
          </a:xfrm>
          <a:prstGeom prst="rect">
            <a:avLst/>
          </a:prstGeom>
          <a:solidFill>
            <a:schemeClr val="bg2"/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6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951545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E6DF1-D416-078F-30BD-EDC69891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1021" y="4360385"/>
            <a:ext cx="1638842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48D1C7-2920-86D5-4305-7FFFDF54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7151" y="4360385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A5F954-CAEB-EC81-0AED-448B264F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6800" y="2621574"/>
            <a:ext cx="1643063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534F4-567B-0E3D-9ABE-B191AEA3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2621634"/>
            <a:ext cx="1643062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4FAEF-C256-728D-E1AB-CC99F217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401" y="2621574"/>
            <a:ext cx="16560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9E26B58-77C0-BE37-3572-ACD7BF469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9977" y="879644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F527539-84B7-FA9F-550A-F154145FB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6353" y="879476"/>
            <a:ext cx="1641600" cy="1638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2016789-D22F-605C-1C71-F7B5B416D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8063" y="879560"/>
            <a:ext cx="1641600" cy="16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A74E6D00-8E06-4546-80EB-FE38CC336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6" y="228999"/>
            <a:ext cx="2859209" cy="438150"/>
          </a:xfrm>
        </p:spPr>
        <p:txBody>
          <a:bodyPr/>
          <a:lstStyle>
            <a:lvl1pPr marL="0" indent="0">
              <a:buFontTx/>
              <a:buNone/>
              <a:defRPr sz="1200" b="0" i="0" baseline="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200"/>
            </a:lvl3pPr>
            <a:lvl4pPr marL="695325" indent="0">
              <a:buFontTx/>
              <a:buNone/>
              <a:defRPr sz="1200"/>
            </a:lvl4pPr>
            <a:lvl5pPr marL="893763" indent="0">
              <a:buFontTx/>
              <a:buNone/>
              <a:defRPr sz="12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5" name="Platshållare för bild 6">
            <a:extLst>
              <a:ext uri="{FF2B5EF4-FFF2-40B4-BE49-F238E27FC236}">
                <a16:creationId xmlns:a16="http://schemas.microsoft.com/office/drawing/2014/main" id="{54104884-1FAD-353F-2DDF-CF7348F9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9401" y="4364038"/>
            <a:ext cx="1646238" cy="163036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4239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) Förstasida flera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885462"/>
            <a:ext cx="5126038" cy="51084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85463"/>
            <a:ext cx="5119200" cy="3373800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6" y="228999"/>
            <a:ext cx="2859209" cy="438150"/>
          </a:xfrm>
        </p:spPr>
        <p:txBody>
          <a:bodyPr/>
          <a:lstStyle>
            <a:lvl1pPr marL="0" indent="0">
              <a:buFontTx/>
              <a:buNone/>
              <a:defRPr sz="1200" b="0" i="0" baseline="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200"/>
            </a:lvl3pPr>
            <a:lvl4pPr marL="695325" indent="0">
              <a:buFontTx/>
              <a:buNone/>
              <a:defRPr sz="1200"/>
            </a:lvl4pPr>
            <a:lvl5pPr marL="893763" indent="0">
              <a:buFontTx/>
              <a:buNone/>
              <a:defRPr sz="12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Börja placera logotyperna från vänster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3B1615AA-0C0D-7740-0438-64783EE969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388" y="4363588"/>
            <a:ext cx="1641600" cy="163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06694EA5-B69B-C6BE-2BB8-AE0095D591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0175" y="4364036"/>
            <a:ext cx="1641600" cy="163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B664930A-3449-63B3-0516-D66D3E12C7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10074" y="4371601"/>
            <a:ext cx="1630364" cy="163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A65E800B-9ECA-E95C-C470-0F8B76E6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23425" y="4364038"/>
            <a:ext cx="1652588" cy="163036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3229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) Förstasida flera L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885462"/>
            <a:ext cx="5126038" cy="51084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85463"/>
            <a:ext cx="5119200" cy="3373800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6" y="228999"/>
            <a:ext cx="2859209" cy="438150"/>
          </a:xfrm>
        </p:spPr>
        <p:txBody>
          <a:bodyPr/>
          <a:lstStyle>
            <a:lvl1pPr marL="0" indent="0">
              <a:buFontTx/>
              <a:buNone/>
              <a:defRPr sz="1200" b="0" i="0" baseline="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200"/>
            </a:lvl3pPr>
            <a:lvl4pPr marL="695325" indent="0">
              <a:buFontTx/>
              <a:buNone/>
              <a:defRPr sz="1200"/>
            </a:lvl4pPr>
            <a:lvl5pPr marL="893763" indent="0">
              <a:buFontTx/>
              <a:buNone/>
              <a:defRPr sz="12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A65E800B-9ECA-E95C-C470-0F8B76E6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23425" y="4364038"/>
            <a:ext cx="1652588" cy="163036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text 6">
            <a:extLst>
              <a:ext uri="{FF2B5EF4-FFF2-40B4-BE49-F238E27FC236}">
                <a16:creationId xmlns:a16="http://schemas.microsoft.com/office/drawing/2014/main" id="{C16EF266-CE67-2DFD-E135-588E0EDC50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6106" y="4517464"/>
            <a:ext cx="4325938" cy="968375"/>
          </a:xfrm>
        </p:spPr>
        <p:txBody>
          <a:bodyPr/>
          <a:lstStyle>
            <a:lvl1pPr marL="0" indent="0">
              <a:buNone/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1724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289" y="6103564"/>
            <a:ext cx="3381011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41"/>
            <a:ext cx="821978" cy="780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8967" y="6103564"/>
            <a:ext cx="1637414" cy="76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7571" y="6103541"/>
            <a:ext cx="1632292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891" y="779463"/>
            <a:ext cx="10455621" cy="708898"/>
          </a:xfrm>
        </p:spPr>
        <p:txBody>
          <a:bodyPr anchor="t" anchorCtr="0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5C0F587-9EF8-E6FB-3097-0367DD50B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891" y="1594555"/>
            <a:ext cx="10462709" cy="4042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01C5DF6F-0D19-4A2C-B8D8-BD2824E0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4" y="2215663"/>
            <a:ext cx="6973889" cy="3778738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4607E1B4-A210-4D05-94B2-609B4C404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5975" y="230076"/>
            <a:ext cx="5227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5D70E4A-D553-0CC1-778D-554B5AA42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6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) Textsida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33B02E-4AD1-7F54-CA28-06C26573E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139" y="6103301"/>
            <a:ext cx="3390049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E95C8F4-40E4-029A-58CC-156274371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64"/>
            <a:ext cx="821978" cy="76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0B269B9-851F-86C7-76F7-11B68798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845" y="6102481"/>
            <a:ext cx="1637414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005FCCA-9307-20C7-6627-8AFDBCBB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2776" y="6102481"/>
            <a:ext cx="1637087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5" y="779463"/>
            <a:ext cx="10454537" cy="656614"/>
          </a:xfrm>
        </p:spPr>
        <p:txBody>
          <a:bodyPr anchor="t" anchorCtr="0">
            <a:normAutofit/>
          </a:bodyPr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F248E-0613-8168-3BE2-8A8E5463A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6" y="1828800"/>
            <a:ext cx="6973887" cy="41655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07EDB28-5C09-4A50-A5E4-BAC3A2934C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DFDC3BA-7CC0-67F1-B11F-3639BEC29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289" y="6103564"/>
            <a:ext cx="3390900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64"/>
            <a:ext cx="821978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8967" y="6103564"/>
            <a:ext cx="1637414" cy="76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7571" y="6103541"/>
            <a:ext cx="1632292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5" y="779463"/>
            <a:ext cx="10454537" cy="1102572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6" y="1882035"/>
            <a:ext cx="5227638" cy="4112365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800" y="879475"/>
            <a:ext cx="5124450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313B8735-E641-45F9-B55B-F3FCCCA20F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79996A5-D1FD-1A2A-A54E-57C470BFD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1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139" y="6103564"/>
            <a:ext cx="3390900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11" y="6103564"/>
            <a:ext cx="821978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4943" y="6103541"/>
            <a:ext cx="1631439" cy="774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51595" y="6110119"/>
            <a:ext cx="1644244" cy="76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677" y="6103564"/>
            <a:ext cx="3390900" cy="774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75" y="779463"/>
            <a:ext cx="10454537" cy="1102572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5" y="1882035"/>
            <a:ext cx="6973887" cy="4112365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6224" y="879475"/>
            <a:ext cx="3375025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F32C4AB3-27A5-4FBD-8B9E-36295F6FE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388" y="227865"/>
            <a:ext cx="3979862" cy="3175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/>
            </a:lvl2pPr>
            <a:lvl3pPr marL="490538" indent="0">
              <a:buFontTx/>
              <a:buNone/>
              <a:defRPr/>
            </a:lvl3pPr>
            <a:lvl4pPr marL="695325" indent="0">
              <a:buFontTx/>
              <a:buNone/>
              <a:defRPr/>
            </a:lvl4pPr>
            <a:lvl5pPr marL="893763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1480F87-73A7-95F6-2EC9-C25EF1B3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0918" y="6185646"/>
            <a:ext cx="1356921" cy="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9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803273"/>
            <a:ext cx="10454537" cy="10025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975" y="1746735"/>
            <a:ext cx="10454537" cy="41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5975" y="230076"/>
            <a:ext cx="5227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380200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71" r:id="rId4"/>
    <p:sldLayoutId id="2147483672" r:id="rId5"/>
    <p:sldLayoutId id="2147483662" r:id="rId6"/>
    <p:sldLayoutId id="2147483660" r:id="rId7"/>
    <p:sldLayoutId id="2147483667" r:id="rId8"/>
    <p:sldLayoutId id="2147483669" r:id="rId9"/>
    <p:sldLayoutId id="2147483670" r:id="rId10"/>
    <p:sldLayoutId id="2147483668" r:id="rId11"/>
    <p:sldLayoutId id="2147483666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04788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63" indent="-1873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76300" indent="-18097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5688" indent="-1619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91" userDrawn="1">
          <p15:clr>
            <a:srgbClr val="A4A3A4"/>
          </p15:clr>
        </p15:guide>
        <p15:guide id="2" orient="horz" pos="554" userDrawn="1">
          <p15:clr>
            <a:srgbClr val="A4A3A4"/>
          </p15:clr>
        </p15:guide>
        <p15:guide id="3" orient="horz" pos="1583" userDrawn="1">
          <p15:clr>
            <a:srgbClr val="A4A3A4"/>
          </p15:clr>
        </p15:guide>
        <p15:guide id="4" orient="horz" pos="1648" userDrawn="1">
          <p15:clr>
            <a:srgbClr val="A4A3A4"/>
          </p15:clr>
        </p15:guide>
        <p15:guide id="5" orient="horz" pos="2683" userDrawn="1">
          <p15:clr>
            <a:srgbClr val="A4A3A4"/>
          </p15:clr>
        </p15:guide>
        <p15:guide id="6" orient="horz" pos="2744" userDrawn="1">
          <p15:clr>
            <a:srgbClr val="A4A3A4"/>
          </p15:clr>
        </p15:guide>
        <p15:guide id="7" orient="horz" pos="3776" userDrawn="1">
          <p15:clr>
            <a:srgbClr val="A4A3A4"/>
          </p15:clr>
        </p15:guide>
        <p15:guide id="8" orient="horz" pos="3841" userDrawn="1">
          <p15:clr>
            <a:srgbClr val="A4A3A4"/>
          </p15:clr>
        </p15:guide>
        <p15:guide id="9" pos="514" userDrawn="1">
          <p15:clr>
            <a:srgbClr val="A4A3A4"/>
          </p15:clr>
        </p15:guide>
        <p15:guide id="10" pos="579" userDrawn="1">
          <p15:clr>
            <a:srgbClr val="A4A3A4"/>
          </p15:clr>
        </p15:guide>
        <p15:guide id="11" pos="1617" userDrawn="1">
          <p15:clr>
            <a:srgbClr val="A4A3A4"/>
          </p15:clr>
        </p15:guide>
        <p15:guide id="12" pos="1682" userDrawn="1">
          <p15:clr>
            <a:srgbClr val="A4A3A4"/>
          </p15:clr>
        </p15:guide>
        <p15:guide id="13" pos="2714" userDrawn="1">
          <p15:clr>
            <a:srgbClr val="A4A3A4"/>
          </p15:clr>
        </p15:guide>
        <p15:guide id="14" pos="2778" userDrawn="1">
          <p15:clr>
            <a:srgbClr val="A4A3A4"/>
          </p15:clr>
        </p15:guide>
        <p15:guide id="15" pos="3807" userDrawn="1">
          <p15:clr>
            <a:srgbClr val="A4A3A4"/>
          </p15:clr>
        </p15:guide>
        <p15:guide id="16" pos="3872" userDrawn="1">
          <p15:clr>
            <a:srgbClr val="A4A3A4"/>
          </p15:clr>
        </p15:guide>
        <p15:guide id="17" pos="4907" userDrawn="1">
          <p15:clr>
            <a:srgbClr val="A4A3A4"/>
          </p15:clr>
        </p15:guide>
        <p15:guide id="18" pos="4968" userDrawn="1">
          <p15:clr>
            <a:srgbClr val="A4A3A4"/>
          </p15:clr>
        </p15:guide>
        <p15:guide id="19" pos="6003" userDrawn="1">
          <p15:clr>
            <a:srgbClr val="A4A3A4"/>
          </p15:clr>
        </p15:guide>
        <p15:guide id="20" pos="6062" userDrawn="1">
          <p15:clr>
            <a:srgbClr val="A4A3A4"/>
          </p15:clr>
        </p15:guide>
        <p15:guide id="21" pos="7103" userDrawn="1">
          <p15:clr>
            <a:srgbClr val="A4A3A4"/>
          </p15:clr>
        </p15:guide>
        <p15:guide id="22" pos="716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"/>
            <a:ext cx="12191999" cy="620713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" y="6588447"/>
            <a:ext cx="12191999" cy="45719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0CBB9F0-AF89-4295-BF10-98A174331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26" y="63306"/>
            <a:ext cx="1080000" cy="4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"/>
            <a:ext cx="12236451" cy="620713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" y="6597653"/>
            <a:ext cx="12236451" cy="36513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0CBB9F0-AF89-4295-BF10-98A174331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26" y="63306"/>
            <a:ext cx="1080000" cy="4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gis.stockholm@lansstyrelsen.se" TargetMode="External"/><Relationship Id="rId4" Type="http://schemas.openxmlformats.org/officeDocument/2006/relationships/hyperlink" Target="https://ext-webbgis.lansstyrelsen.se/lstab_lanskart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ringskatalogen.se/" TargetMode="External"/><Relationship Id="rId2" Type="http://schemas.openxmlformats.org/officeDocument/2006/relationships/hyperlink" Target="https://ext-geodatakatalog.lansstyrelsen.se/GeodataKatalogen/srv/swe/catalog.search#/hom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st-geoportal.lansstyrelsen.se/arcgis/home/item.html?id=2408aacc0b01419d8988906a95810917" TargetMode="External"/><Relationship Id="rId2" Type="http://schemas.openxmlformats.org/officeDocument/2006/relationships/hyperlink" Target="https://lst-geoportal.lansstyrelsen.se/arcgis/home/item.html?id=48a366a1bccd45b29b0bce152b598b34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04ACD-09C7-73AE-C692-062849BA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779463"/>
            <a:ext cx="5280025" cy="1102572"/>
          </a:xfrm>
        </p:spPr>
        <p:txBody>
          <a:bodyPr/>
          <a:lstStyle/>
          <a:p>
            <a:r>
              <a:rPr lang="sv-SE" sz="4400" dirty="0"/>
              <a:t>Länsstyrelsens uppdrag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1C25B7-F260-3592-9498-544ABBD94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172448"/>
            <a:ext cx="5227638" cy="3821952"/>
          </a:xfrm>
        </p:spPr>
        <p:txBody>
          <a:bodyPr/>
          <a:lstStyle/>
          <a:p>
            <a:r>
              <a:rPr lang="sv-SE" sz="1400" dirty="0"/>
              <a:t>Brett uppdrag från regeringen årligen</a:t>
            </a:r>
          </a:p>
          <a:p>
            <a:r>
              <a:rPr lang="sv-SE" sz="1400" dirty="0"/>
              <a:t>Allt från Valmyndighet till att samordna den </a:t>
            </a:r>
            <a:r>
              <a:rPr lang="sv-SE" sz="1400" i="1" dirty="0"/>
              <a:t>regionala krisberedskapen,</a:t>
            </a:r>
            <a:r>
              <a:rPr lang="sv-SE" sz="1400" dirty="0"/>
              <a:t> frågor som rör </a:t>
            </a:r>
            <a:r>
              <a:rPr lang="sv-SE" sz="1400" i="1" dirty="0"/>
              <a:t>miljö</a:t>
            </a:r>
            <a:r>
              <a:rPr lang="sv-SE" sz="1400" dirty="0"/>
              <a:t>, </a:t>
            </a:r>
            <a:r>
              <a:rPr lang="sv-SE" sz="1400" i="1" dirty="0"/>
              <a:t>skydd av  natur</a:t>
            </a:r>
            <a:r>
              <a:rPr lang="sv-SE" sz="1400" dirty="0"/>
              <a:t>, näringsliv, social utveckling, djurskydd, jämställdhet, transporter/infra, bostäder och </a:t>
            </a:r>
            <a:r>
              <a:rPr lang="sv-SE" sz="1400" i="1" dirty="0"/>
              <a:t>rättsliga frågor</a:t>
            </a:r>
          </a:p>
          <a:p>
            <a:r>
              <a:rPr lang="sv-SE" sz="1400" dirty="0"/>
              <a:t>Länsstyrelser har olika uppdrag, t.ex. Miljöprövning (Sthlm: Stockholms och Gotlands län), CIVO områden</a:t>
            </a:r>
          </a:p>
          <a:p>
            <a:r>
              <a:rPr lang="sv-SE" sz="1400" dirty="0"/>
              <a:t>Styrs av förordningar från andra myndigheter, t.ex. NV, </a:t>
            </a:r>
            <a:r>
              <a:rPr lang="sv-SE" sz="1400" dirty="0" err="1"/>
              <a:t>HaV</a:t>
            </a:r>
            <a:r>
              <a:rPr lang="sv-SE" sz="1400" dirty="0"/>
              <a:t>, </a:t>
            </a:r>
            <a:r>
              <a:rPr lang="sv-SE" sz="1400" dirty="0" err="1"/>
              <a:t>JV</a:t>
            </a:r>
            <a:r>
              <a:rPr lang="sv-SE" sz="1400" dirty="0"/>
              <a:t>, MSB, RAÄ, </a:t>
            </a:r>
            <a:r>
              <a:rPr lang="sv-SE" sz="1400" dirty="0" err="1"/>
              <a:t>TrV</a:t>
            </a:r>
            <a:r>
              <a:rPr lang="sv-SE" sz="1400" dirty="0"/>
              <a:t>, Boverket</a:t>
            </a:r>
          </a:p>
          <a:p>
            <a:r>
              <a:rPr lang="sv-SE" sz="1400" dirty="0"/>
              <a:t>Samordnar </a:t>
            </a:r>
            <a:r>
              <a:rPr lang="sv-SE" sz="1400" b="1" dirty="0"/>
              <a:t>statliga </a:t>
            </a:r>
            <a:r>
              <a:rPr lang="sv-SE" sz="1400" dirty="0"/>
              <a:t>intressen och nationella mål</a:t>
            </a:r>
          </a:p>
          <a:p>
            <a:r>
              <a:rPr lang="sv-SE" sz="1400" dirty="0"/>
              <a:t>Har tappat en del uppdrag till Regioner och andra myndigheter, t.ex. Reg. </a:t>
            </a:r>
            <a:r>
              <a:rPr lang="sv-SE" sz="1400" dirty="0" err="1"/>
              <a:t>utv.ansvar</a:t>
            </a:r>
            <a:r>
              <a:rPr lang="sv-SE" sz="1400" dirty="0"/>
              <a:t>/Infra/Länsplan</a:t>
            </a:r>
          </a:p>
          <a:p>
            <a:r>
              <a:rPr lang="sv-SE" sz="1400" i="1" dirty="0"/>
              <a:t>Uppdrag med bäring på GIS och Geodata? GI exempelvis</a:t>
            </a:r>
          </a:p>
          <a:p>
            <a:endParaRPr lang="sv-SE" sz="1400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5107B116-0BD0-698F-32A4-3CBA88909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r="25540"/>
          <a:stretch/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68BA8AA-B10A-37BF-B288-67FD6E019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F21803E-645C-E217-831D-3B2CE17F9DA4}"/>
              </a:ext>
            </a:extLst>
          </p:cNvPr>
          <p:cNvSpPr txBox="1"/>
          <p:nvPr/>
        </p:nvSpPr>
        <p:spPr>
          <a:xfrm>
            <a:off x="9066211" y="5678815"/>
            <a:ext cx="330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</a:rPr>
              <a:t>Foto: Länsstyrelsen Stockholm</a:t>
            </a:r>
          </a:p>
        </p:txBody>
      </p:sp>
    </p:spTree>
    <p:extLst>
      <p:ext uri="{BB962C8B-B14F-4D97-AF65-F5344CB8AC3E}">
        <p14:creationId xmlns:p14="http://schemas.microsoft.com/office/powerpoint/2010/main" val="124290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54452D5-CB9B-412D-95D2-811504B6A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34" y="2348880"/>
            <a:ext cx="6835732" cy="3475021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8BB8154C-2830-4489-80A1-E904FA6ED4E6}"/>
              </a:ext>
            </a:extLst>
          </p:cNvPr>
          <p:cNvSpPr/>
          <p:nvPr/>
        </p:nvSpPr>
        <p:spPr>
          <a:xfrm>
            <a:off x="5879976" y="4221088"/>
            <a:ext cx="158417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CD61C9A-133A-4F5E-ABE1-D2D384EBE9E3}"/>
              </a:ext>
            </a:extLst>
          </p:cNvPr>
          <p:cNvSpPr txBox="1"/>
          <p:nvPr/>
        </p:nvSpPr>
        <p:spPr>
          <a:xfrm>
            <a:off x="2243572" y="142114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Länsstyrelsernas förvaltningsobjekt delas in i tre kategorier: kärnverksamhet, stödverksamhet samt informations- och kommunikationsteknik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0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6BE46441-70DC-439E-7317-49E9FFD1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559" y="663743"/>
            <a:ext cx="8284894" cy="4796833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A48FDBB-806B-EF1C-8B98-F195E7B4E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A85A0A-BE39-0DDF-72C4-FBBDCDA5D775}"/>
              </a:ext>
            </a:extLst>
          </p:cNvPr>
          <p:cNvSpPr txBox="1"/>
          <p:nvPr/>
        </p:nvSpPr>
        <p:spPr>
          <a:xfrm>
            <a:off x="9263453" y="776432"/>
            <a:ext cx="218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obligatoriska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organisations-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>
                <a:solidFill>
                  <a:srgbClr val="1A1A17"/>
                </a:solidFill>
                <a:latin typeface="Open Sans"/>
              </a:rPr>
              <a:t>b</a:t>
            </a:r>
            <a:r>
              <a:rPr kumimoji="0" 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ilden</a:t>
            </a: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782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AE981F-ACE1-3898-6885-DA5FAFBA5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8FD5358-80F8-DD0D-0F83-8CB0EF7E3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92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E8F7D833-B837-CEF9-4B99-23875BEBD6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r="32267"/>
          <a:stretch>
            <a:fillRect/>
          </a:stretch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A8E7658-7030-A43A-B9A9-280CA13D0C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5B73FFD-EEC7-A4D5-0872-D1C2C0B5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640917"/>
            <a:ext cx="10454537" cy="1102572"/>
          </a:xfrm>
        </p:spPr>
        <p:txBody>
          <a:bodyPr/>
          <a:lstStyle/>
          <a:p>
            <a:r>
              <a:rPr lang="sv-SE" sz="4400" dirty="0"/>
              <a:t>GIS användning exempel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7CC65F83-C8E6-ACA9-E602-EE7CE7531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297" y="2078648"/>
            <a:ext cx="6973888" cy="378060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652AF340-98B8-C020-3892-A0BA7C8B2264}"/>
              </a:ext>
            </a:extLst>
          </p:cNvPr>
          <p:cNvSpPr txBox="1"/>
          <p:nvPr/>
        </p:nvSpPr>
        <p:spPr>
          <a:xfrm>
            <a:off x="920751" y="1371178"/>
            <a:ext cx="572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Länskartan </a:t>
            </a:r>
            <a:r>
              <a:rPr lang="sv-SE" sz="1400" u="sng" dirty="0" err="1">
                <a:hlinkClick r:id="rId4"/>
              </a:rPr>
              <a:t>LstAB</a:t>
            </a:r>
            <a:r>
              <a:rPr lang="sv-SE" sz="1400" u="sng" dirty="0">
                <a:hlinkClick r:id="rId4"/>
              </a:rPr>
              <a:t> Nya Länskartan Stockholms län – </a:t>
            </a:r>
            <a:r>
              <a:rPr lang="sv-SE" sz="1400" u="sng" dirty="0" err="1">
                <a:hlinkClick r:id="rId4"/>
              </a:rPr>
              <a:t>WebbGIS</a:t>
            </a:r>
            <a:r>
              <a:rPr lang="sv-SE" sz="1400" u="sng" dirty="0"/>
              <a:t> </a:t>
            </a:r>
          </a:p>
          <a:p>
            <a:r>
              <a:rPr lang="sv-SE" sz="1400" dirty="0" err="1"/>
              <a:t>LstAB</a:t>
            </a:r>
            <a:r>
              <a:rPr lang="sv-SE" sz="1400" dirty="0"/>
              <a:t> – </a:t>
            </a:r>
            <a:r>
              <a:rPr lang="sv-SE" sz="1400" u="sng" dirty="0">
                <a:hlinkClick r:id="rId5"/>
              </a:rPr>
              <a:t>gis.stockholm@lansstyrelsen.se</a:t>
            </a:r>
            <a:r>
              <a:rPr lang="sv-SE" sz="1400" dirty="0"/>
              <a:t> – liknande på alla län</a:t>
            </a:r>
            <a:endParaRPr lang="sv-SE" dirty="0"/>
          </a:p>
          <a:p>
            <a:r>
              <a:rPr lang="sv-SE" sz="1400" dirty="0"/>
              <a:t> </a:t>
            </a:r>
          </a:p>
          <a:p>
            <a:endParaRPr lang="sv-SE" dirty="0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A8BEDF31-0CEF-3BED-F8E9-32A9C3C41195}"/>
              </a:ext>
            </a:extLst>
          </p:cNvPr>
          <p:cNvSpPr/>
          <p:nvPr/>
        </p:nvSpPr>
        <p:spPr>
          <a:xfrm>
            <a:off x="6565562" y="2325968"/>
            <a:ext cx="1063674" cy="2955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82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6AD36-4590-EBEF-5D9A-3A49AFC20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EB1A604-7A6B-18DF-6147-F3AC1534D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4070-0242-CE02-C8FC-5AA97866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/>
              <a:t>Hämta Geodata/Tjänster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DCF2D2D-1401-2B18-86D2-FFE4971BD24F}"/>
              </a:ext>
            </a:extLst>
          </p:cNvPr>
          <p:cNvSpPr txBox="1"/>
          <p:nvPr/>
        </p:nvSpPr>
        <p:spPr>
          <a:xfrm>
            <a:off x="920751" y="1531358"/>
            <a:ext cx="5974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Geodatakatalogen </a:t>
            </a:r>
            <a:r>
              <a:rPr kumimoji="0" lang="sv-SE" sz="1400" b="0" i="0" u="sng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2"/>
              </a:rPr>
              <a:t>Länsstyrelsernas Geodatakatalog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LST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geodata</a:t>
            </a:r>
            <a:endParaRPr kumimoji="0" lang="sv-SE" sz="1400" b="0" i="1" u="none" strike="noStrike" kern="1200" cap="none" spc="0" normalizeH="0" baseline="0" noProof="0" dirty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WMS, REST-tjänster, GIS-filer,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WebbGIS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Story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maps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m.m.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Planeringskatalogen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3"/>
              </a:rPr>
              <a:t>www.planeringskatalogen.se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Planeringsunderlag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085775D1-9C73-1DE0-50C6-4B0FA7090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8113" y="2433607"/>
            <a:ext cx="4485609" cy="3560788"/>
          </a:xfrm>
        </p:spPr>
      </p:pic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2A7636CF-0AA9-E0D9-78FE-0B43D52068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r="3332"/>
          <a:stretch>
            <a:fillRect/>
          </a:stretch>
        </p:blipFill>
        <p:spPr>
          <a:xfrm>
            <a:off x="9087652" y="779463"/>
            <a:ext cx="2509432" cy="3803099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989B4AB-C112-ECBD-65ED-089775662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170" y="2959615"/>
            <a:ext cx="2921500" cy="2702730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192AA1EB-DEC0-1A3A-2446-AC6919ADF2A8}"/>
              </a:ext>
            </a:extLst>
          </p:cNvPr>
          <p:cNvSpPr/>
          <p:nvPr/>
        </p:nvSpPr>
        <p:spPr>
          <a:xfrm>
            <a:off x="1618937" y="3834882"/>
            <a:ext cx="1670179" cy="55050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206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7B9FF2-4ADD-4437-39AD-18C2E7A7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C6EE9BE-739D-2888-D1BE-1597F123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Story </a:t>
            </a:r>
            <a:r>
              <a:rPr lang="sv-SE" dirty="0" err="1"/>
              <a:t>maps</a:t>
            </a:r>
            <a:endParaRPr lang="sv-SE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C7A51A2-2E2C-0C78-C325-5875A8B45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775" y="2789888"/>
            <a:ext cx="5227638" cy="3159173"/>
          </a:xfrm>
        </p:spPr>
      </p:pic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3A97160F-C92E-ED1C-4057-773EC28B0E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6749" b="16749"/>
          <a:stretch/>
        </p:blipFill>
        <p:spPr/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F4F6FFC-50DB-206A-9C62-A30FD787967F}"/>
              </a:ext>
            </a:extLst>
          </p:cNvPr>
          <p:cNvSpPr txBox="1"/>
          <p:nvPr/>
        </p:nvSpPr>
        <p:spPr>
          <a:xfrm>
            <a:off x="920750" y="1558782"/>
            <a:ext cx="57279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Exempel: Olika Analyser av Jordbruksmark i fysisk planering</a:t>
            </a:r>
          </a:p>
          <a:p>
            <a:r>
              <a:rPr lang="sv-SE" sz="1400" dirty="0"/>
              <a:t>i länet, Presentationer av Riksintressen för Kulturmiljövården,</a:t>
            </a:r>
          </a:p>
          <a:p>
            <a:r>
              <a:rPr lang="sv-SE" sz="1400" dirty="0"/>
              <a:t>Metoder samverkan mot Öppna Drogscener,</a:t>
            </a:r>
          </a:p>
          <a:p>
            <a:r>
              <a:rPr lang="sv-SE" sz="1400" dirty="0"/>
              <a:t>Digitala Åtgärdsunderlag (Vattenmyndigheterna) </a:t>
            </a:r>
          </a:p>
          <a:p>
            <a:r>
              <a:rPr lang="sv-SE" sz="1400" b="1" dirty="0"/>
              <a:t>SÖK i </a:t>
            </a:r>
            <a:r>
              <a:rPr lang="sv-SE" sz="1400" b="1" dirty="0" err="1"/>
              <a:t>GDK</a:t>
            </a:r>
            <a:endParaRPr lang="sv-SE" sz="1400" b="1" dirty="0"/>
          </a:p>
        </p:txBody>
      </p:sp>
    </p:spTree>
    <p:extLst>
      <p:ext uri="{BB962C8B-B14F-4D97-AF65-F5344CB8AC3E}">
        <p14:creationId xmlns:p14="http://schemas.microsoft.com/office/powerpoint/2010/main" val="249916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BD81A05-D6BF-CC43-0266-921ED44949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FAE243E-2366-8F13-8C8E-63330AB7F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/>
              <a:t>Nationella stödsystem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4B3187-3F8E-9944-58A6-0F07885C1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18" y="1470350"/>
            <a:ext cx="6973887" cy="4112364"/>
          </a:xfrm>
        </p:spPr>
        <p:txBody>
          <a:bodyPr/>
          <a:lstStyle/>
          <a:p>
            <a:r>
              <a:rPr lang="sv-SE" sz="1600" dirty="0"/>
              <a:t>Många IT-system har kartstöd, se exempel</a:t>
            </a:r>
          </a:p>
          <a:p>
            <a:r>
              <a:rPr lang="sv-SE" sz="1600" dirty="0" err="1"/>
              <a:t>JaktADM</a:t>
            </a:r>
            <a:r>
              <a:rPr lang="sv-SE" sz="1600" dirty="0"/>
              <a:t>, </a:t>
            </a:r>
            <a:r>
              <a:rPr lang="sv-SE" sz="1600" b="1" dirty="0"/>
              <a:t>Platina</a:t>
            </a:r>
            <a:r>
              <a:rPr lang="sv-SE" sz="1600" dirty="0"/>
              <a:t>, VISS (Vatteninformation), Svenska Fiskeregler, Bitillsyn, ASK, DOS, </a:t>
            </a:r>
            <a:r>
              <a:rPr lang="sv-SE" sz="1600" dirty="0" err="1"/>
              <a:t>Field</a:t>
            </a:r>
            <a:r>
              <a:rPr lang="sv-SE" sz="1600" dirty="0"/>
              <a:t> </a:t>
            </a:r>
            <a:r>
              <a:rPr lang="sv-SE" sz="1600" dirty="0" err="1"/>
              <a:t>maps</a:t>
            </a:r>
            <a:r>
              <a:rPr lang="sv-SE" sz="1600" dirty="0"/>
              <a:t>, Nikita, </a:t>
            </a:r>
            <a:r>
              <a:rPr lang="sv-SE" sz="1600" dirty="0" err="1"/>
              <a:t>EBH</a:t>
            </a:r>
            <a:r>
              <a:rPr lang="sv-SE" sz="1600" dirty="0"/>
              <a:t>, </a:t>
            </a:r>
            <a:r>
              <a:rPr lang="sv-SE" sz="1600" dirty="0" err="1"/>
              <a:t>Prozesso</a:t>
            </a:r>
            <a:r>
              <a:rPr lang="sv-SE" sz="1600" dirty="0"/>
              <a:t>, Fastighetssök, </a:t>
            </a:r>
            <a:r>
              <a:rPr lang="sv-SE" sz="1600" dirty="0" err="1"/>
              <a:t>Artsök</a:t>
            </a:r>
            <a:r>
              <a:rPr lang="sv-SE" sz="1600" dirty="0"/>
              <a:t>, </a:t>
            </a:r>
            <a:r>
              <a:rPr lang="sv-SE" sz="1600" b="1" dirty="0" err="1"/>
              <a:t>BrandGIS</a:t>
            </a:r>
            <a:r>
              <a:rPr lang="sv-SE" sz="1600" dirty="0"/>
              <a:t>, </a:t>
            </a:r>
            <a:r>
              <a:rPr lang="sv-SE" sz="1600" b="1" dirty="0" err="1"/>
              <a:t>Scalgo</a:t>
            </a:r>
            <a:r>
              <a:rPr lang="sv-SE" sz="1600" dirty="0"/>
              <a:t> m.fl.</a:t>
            </a:r>
          </a:p>
          <a:p>
            <a:r>
              <a:rPr lang="sv-SE" sz="1600" dirty="0"/>
              <a:t>Handläggare ex. MB 12:6, plan/vatten/landsbygds/klimat/risk-frågor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92DBB268-C92D-B6F3-0EA7-22B6A86941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662" b="4662"/>
          <a:stretch/>
        </p:blipFill>
        <p:spPr/>
      </p:pic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7E764921-1746-43A6-4ABE-28D716D6AB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0313" r="10313"/>
          <a:stretch/>
        </p:blipFill>
        <p:spPr>
          <a:xfrm>
            <a:off x="9623425" y="2630321"/>
            <a:ext cx="1633538" cy="1628942"/>
          </a:xfrm>
        </p:spPr>
      </p:pic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BB136354-4EB1-54E1-3984-2035F13642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6165"/>
          <a:stretch>
            <a:fillRect/>
          </a:stretch>
        </p:blipFill>
        <p:spPr>
          <a:xfrm>
            <a:off x="7895376" y="4365625"/>
            <a:ext cx="3374287" cy="1628775"/>
          </a:xfr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B45DFA0-911B-69DE-04FD-09F5A7109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590" y="3015319"/>
            <a:ext cx="2800534" cy="173956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2F15FDB-95BC-D39A-97AF-2690AE804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89" y="4003811"/>
            <a:ext cx="4408157" cy="15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076A5-5CEA-4BB4-DE2C-79703DC49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90EC523-91D0-3E58-7627-BB1BE6DCC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418CB4-D439-05C0-3126-8BBF52B8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Andras </a:t>
            </a:r>
            <a:r>
              <a:rPr lang="sv-SE" dirty="0" err="1"/>
              <a:t>geodata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E59B64C-3C8A-F527-1788-ABFFCD6D2946}"/>
              </a:ext>
            </a:extLst>
          </p:cNvPr>
          <p:cNvSpPr txBox="1"/>
          <p:nvPr/>
        </p:nvSpPr>
        <p:spPr>
          <a:xfrm>
            <a:off x="920750" y="1558782"/>
            <a:ext cx="5727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LST och </a:t>
            </a:r>
            <a:r>
              <a:rPr lang="sv-SE" sz="1400" dirty="0" err="1"/>
              <a:t>LstAB</a:t>
            </a:r>
            <a:r>
              <a:rPr lang="sv-SE" sz="1400" dirty="0"/>
              <a:t> är en stor konsument av andra myndigheters</a:t>
            </a:r>
          </a:p>
          <a:p>
            <a:r>
              <a:rPr lang="sv-SE" sz="1400" dirty="0" err="1"/>
              <a:t>geodata</a:t>
            </a:r>
            <a:r>
              <a:rPr lang="sv-SE" sz="1400" dirty="0"/>
              <a:t>, t.ex. Lantmäteriet (</a:t>
            </a:r>
            <a:r>
              <a:rPr lang="sv-SE" sz="1400" dirty="0" err="1"/>
              <a:t>geodatasamverkan</a:t>
            </a:r>
            <a:r>
              <a:rPr lang="sv-SE" sz="1400" dirty="0"/>
              <a:t>), SCB, MSB,</a:t>
            </a:r>
          </a:p>
          <a:p>
            <a:r>
              <a:rPr lang="sv-SE" sz="1400" dirty="0"/>
              <a:t>RAÄ, NV,  </a:t>
            </a:r>
            <a:r>
              <a:rPr lang="sv-SE" sz="1400" dirty="0" err="1"/>
              <a:t>SJV</a:t>
            </a:r>
            <a:r>
              <a:rPr lang="sv-SE" sz="1400" dirty="0"/>
              <a:t>, SGU, SGI, FM, SLU, </a:t>
            </a:r>
            <a:r>
              <a:rPr lang="sv-SE" sz="1400" dirty="0" err="1"/>
              <a:t>TrV</a:t>
            </a:r>
            <a:r>
              <a:rPr lang="sv-SE" sz="1400" dirty="0"/>
              <a:t>, </a:t>
            </a:r>
            <a:r>
              <a:rPr lang="sv-SE" sz="1400" dirty="0" err="1"/>
              <a:t>HaV</a:t>
            </a:r>
            <a:r>
              <a:rPr lang="sv-SE" sz="1400" dirty="0"/>
              <a:t>, SKS, SMHI, </a:t>
            </a:r>
            <a:r>
              <a:rPr lang="sv-SE" sz="1400" dirty="0" err="1"/>
              <a:t>m.fl</a:t>
            </a:r>
            <a:r>
              <a:rPr lang="sv-SE" sz="1400" dirty="0"/>
              <a:t>!</a:t>
            </a:r>
          </a:p>
          <a:p>
            <a:r>
              <a:rPr lang="sv-SE" sz="1400" dirty="0">
                <a:highlight>
                  <a:srgbClr val="FFFF00"/>
                </a:highlight>
              </a:rPr>
              <a:t>Kommuner – kan vi bli bättre på att använda er data?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37C6C00-C64C-DBBA-7C34-1014C3CD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661354"/>
            <a:ext cx="6024771" cy="1776083"/>
          </a:xfrm>
        </p:spPr>
        <p:txBody>
          <a:bodyPr/>
          <a:lstStyle/>
          <a:p>
            <a:r>
              <a:rPr lang="sv-SE" sz="1000" dirty="0"/>
              <a:t>Ny datamängd: SCB Befolkning. Inköpt data med statistik på rutor.</a:t>
            </a:r>
          </a:p>
          <a:p>
            <a:r>
              <a:rPr lang="sv-SE" sz="1000" dirty="0"/>
              <a:t>Karttjänst + </a:t>
            </a:r>
            <a:r>
              <a:rPr lang="sv-SE" sz="1000" dirty="0" err="1"/>
              <a:t>Webmap</a:t>
            </a:r>
            <a:r>
              <a:rPr lang="sv-SE" sz="1000" dirty="0"/>
              <a:t> är skapade.</a:t>
            </a:r>
          </a:p>
          <a:p>
            <a:r>
              <a:rPr lang="sv-SE" sz="1000" dirty="0"/>
              <a:t>Innehåller följande skikt:</a:t>
            </a:r>
          </a:p>
          <a:p>
            <a:pPr lvl="0"/>
            <a:r>
              <a:rPr lang="sv-SE" sz="1000" dirty="0"/>
              <a:t>SCB Totalbefolkning</a:t>
            </a:r>
          </a:p>
          <a:p>
            <a:pPr lvl="0"/>
            <a:r>
              <a:rPr lang="sv-SE" sz="1000" dirty="0"/>
              <a:t>SCB Sysselsatta, bostaden och arbetsstället</a:t>
            </a:r>
          </a:p>
          <a:p>
            <a:pPr lvl="0"/>
            <a:r>
              <a:rPr lang="sv-SE" sz="1000" dirty="0"/>
              <a:t>SCB Befolkning efter ålder och kön</a:t>
            </a:r>
          </a:p>
          <a:p>
            <a:pPr lvl="0"/>
            <a:r>
              <a:rPr lang="sv-SE" sz="1000" dirty="0"/>
              <a:t>SCB Befolkning efter födelseland</a:t>
            </a:r>
          </a:p>
          <a:p>
            <a:pPr lvl="0"/>
            <a:r>
              <a:rPr lang="sv-SE" sz="1000" dirty="0"/>
              <a:t>SCB Befolkning efter civilstånd</a:t>
            </a:r>
          </a:p>
          <a:p>
            <a:pPr lvl="0"/>
            <a:r>
              <a:rPr lang="sv-SE" sz="1000" dirty="0"/>
              <a:t>SCB Befolkning efter förvärvsinkomst</a:t>
            </a:r>
          </a:p>
          <a:p>
            <a:pPr lvl="0"/>
            <a:r>
              <a:rPr lang="sv-SE" sz="1000" dirty="0"/>
              <a:t>SCB Befolkning efter utbildningsnivå</a:t>
            </a:r>
          </a:p>
          <a:p>
            <a:pPr lvl="0"/>
            <a:r>
              <a:rPr lang="sv-SE" sz="1000" dirty="0"/>
              <a:t>SCB Hushåll efter hushållstyp</a:t>
            </a:r>
          </a:p>
          <a:p>
            <a:r>
              <a:rPr lang="sv-SE" sz="1000" u="sng" dirty="0">
                <a:hlinkClick r:id="rId2"/>
              </a:rPr>
              <a:t>SCB Befolkning - Karttjänst - </a:t>
            </a:r>
            <a:r>
              <a:rPr lang="sv-SE" sz="1000" u="sng" dirty="0" err="1">
                <a:hlinkClick r:id="rId2"/>
              </a:rPr>
              <a:t>Overview</a:t>
            </a:r>
            <a:endParaRPr lang="sv-SE" sz="1000" dirty="0"/>
          </a:p>
          <a:p>
            <a:r>
              <a:rPr lang="sv-SE" sz="1000" u="sng" dirty="0">
                <a:hlinkClick r:id="rId3"/>
              </a:rPr>
              <a:t>SCB Befolkning - </a:t>
            </a:r>
            <a:r>
              <a:rPr lang="sv-SE" sz="1000" u="sng" dirty="0" err="1">
                <a:hlinkClick r:id="rId3"/>
              </a:rPr>
              <a:t>WebMap</a:t>
            </a:r>
            <a:r>
              <a:rPr lang="sv-SE" sz="1000" u="sng" dirty="0">
                <a:hlinkClick r:id="rId3"/>
              </a:rPr>
              <a:t> - </a:t>
            </a:r>
            <a:r>
              <a:rPr lang="sv-SE" sz="1000" u="sng" dirty="0" err="1">
                <a:hlinkClick r:id="rId3"/>
              </a:rPr>
              <a:t>Overview</a:t>
            </a:r>
            <a:r>
              <a:rPr lang="sv-SE" sz="1000" dirty="0"/>
              <a:t>​​</a:t>
            </a:r>
          </a:p>
          <a:p>
            <a:endParaRPr lang="sv-SE" sz="1000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5585F82-C2B3-94C5-0271-684CA5049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90" y="545365"/>
            <a:ext cx="3039007" cy="54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A1999-8912-5E82-C346-62998BB2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3655F2-E7A4-DC9F-7582-E3918D84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Valdistrikt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9333AA-B10C-6F20-E817-ACE9B035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05" y="1649122"/>
            <a:ext cx="5227638" cy="4268599"/>
          </a:xfrm>
        </p:spPr>
        <p:txBody>
          <a:bodyPr/>
          <a:lstStyle/>
          <a:p>
            <a:r>
              <a:rPr lang="sv-SE" dirty="0"/>
              <a:t>LST fastställer Valdistrikten, klart 1/12</a:t>
            </a:r>
          </a:p>
          <a:p>
            <a:r>
              <a:rPr lang="sv-SE" dirty="0"/>
              <a:t>Kommunerna arbetar fram Valdistrikt enligt Valmyndighetens krav</a:t>
            </a:r>
          </a:p>
          <a:p>
            <a:r>
              <a:rPr lang="sv-SE" dirty="0"/>
              <a:t>Exempelvis max 2000 röstberättigade per distrikt, ska följa fastighetsgränser eller annan avskiljare</a:t>
            </a:r>
          </a:p>
          <a:p>
            <a:r>
              <a:rPr lang="sv-SE" dirty="0" err="1"/>
              <a:t>GeoJSON</a:t>
            </a:r>
            <a:r>
              <a:rPr lang="sv-SE" dirty="0"/>
              <a:t> format, topologiska kontroller av ytor (</a:t>
            </a:r>
            <a:r>
              <a:rPr lang="sv-SE" i="1" dirty="0"/>
              <a:t>inga glapp eller överlapp</a:t>
            </a:r>
            <a:r>
              <a:rPr lang="sv-SE" dirty="0"/>
              <a:t>)</a:t>
            </a:r>
          </a:p>
          <a:p>
            <a:r>
              <a:rPr lang="sv-SE" dirty="0"/>
              <a:t>Rätt namn och kod, max 36 tecken</a:t>
            </a:r>
          </a:p>
          <a:p>
            <a:r>
              <a:rPr lang="sv-SE" dirty="0"/>
              <a:t>Översiktskartor ska bifogas</a:t>
            </a:r>
          </a:p>
          <a:p>
            <a:r>
              <a:rPr lang="sv-SE" dirty="0"/>
              <a:t>1426 valdistrikt i </a:t>
            </a:r>
            <a:r>
              <a:rPr lang="sv-SE" dirty="0" err="1"/>
              <a:t>Sthlms</a:t>
            </a:r>
            <a:r>
              <a:rPr lang="sv-SE" dirty="0"/>
              <a:t> län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70016B46-0F77-152F-A54E-600C25FC2E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D1237AE-7773-ABCD-6583-420AADAAC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988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7ADC-FBB8-D3F9-790F-6E6CF0148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6D6CFA-E9B5-7BFC-9310-448C63E8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Valdistrikt forts.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325698-179B-13D2-588A-79041DDA1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05" y="1649122"/>
            <a:ext cx="5227638" cy="4268599"/>
          </a:xfrm>
        </p:spPr>
        <p:txBody>
          <a:bodyPr/>
          <a:lstStyle/>
          <a:p>
            <a:r>
              <a:rPr lang="sv-SE" dirty="0"/>
              <a:t>Valmyndigheten återkommer med en körning mot fastighetsregistret Q1 2026, Länsstyrelsen justerar s.k. ”Valfastigheter”</a:t>
            </a:r>
          </a:p>
          <a:p>
            <a:r>
              <a:rPr lang="sv-SE" dirty="0"/>
              <a:t>Därefter är ”GIS-jobbet” slut</a:t>
            </a:r>
          </a:p>
          <a:p>
            <a:r>
              <a:rPr lang="sv-SE" dirty="0"/>
              <a:t>Till nästa val får vi arbeta tillsammans med Valmyndighetens krav, och best </a:t>
            </a:r>
            <a:r>
              <a:rPr lang="sv-SE" dirty="0" err="1"/>
              <a:t>practice</a:t>
            </a:r>
            <a:r>
              <a:rPr lang="sv-SE" dirty="0"/>
              <a:t> för att leverera till LST</a:t>
            </a:r>
          </a:p>
          <a:p>
            <a:r>
              <a:rPr lang="sv-SE" dirty="0"/>
              <a:t>Viktigt för att rätt röstberättigad person ska hamna i rätt röstlokal</a:t>
            </a:r>
          </a:p>
          <a:p>
            <a:r>
              <a:rPr lang="sv-SE" dirty="0"/>
              <a:t>Viktigt för statistik och visualiseringar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16BC15-0084-1BC4-8988-60819CA4E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0FAAE200-41A3-33B7-21AF-677F849ECD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6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158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605ACDF9-A53F-4145-A32F-C7BF5C944F28}"/>
              </a:ext>
            </a:extLst>
          </p:cNvPr>
          <p:cNvSpPr/>
          <p:nvPr/>
        </p:nvSpPr>
        <p:spPr>
          <a:xfrm>
            <a:off x="-10160" y="-8138"/>
            <a:ext cx="8010051" cy="3212449"/>
          </a:xfrm>
          <a:prstGeom prst="rect">
            <a:avLst/>
          </a:prstGeom>
          <a:solidFill>
            <a:srgbClr val="D9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F3D17EA-29FC-406A-960B-E4A00B630A44}"/>
              </a:ext>
            </a:extLst>
          </p:cNvPr>
          <p:cNvSpPr/>
          <p:nvPr/>
        </p:nvSpPr>
        <p:spPr>
          <a:xfrm>
            <a:off x="-4477" y="3371666"/>
            <a:ext cx="8010051" cy="3488706"/>
          </a:xfrm>
          <a:prstGeom prst="rect">
            <a:avLst/>
          </a:prstGeom>
          <a:solidFill>
            <a:srgbClr val="D9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8BB699D0-927D-4907-BED5-B1CC37CC719C}"/>
              </a:ext>
            </a:extLst>
          </p:cNvPr>
          <p:cNvSpPr/>
          <p:nvPr/>
        </p:nvSpPr>
        <p:spPr>
          <a:xfrm>
            <a:off x="2049394" y="3523464"/>
            <a:ext cx="3840593" cy="1634844"/>
          </a:xfrm>
          <a:prstGeom prst="roundRect">
            <a:avLst/>
          </a:prstGeom>
          <a:solidFill>
            <a:srgbClr val="ADC1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FABB8E56-8FD9-4764-8548-4D1D50C4911D}"/>
              </a:ext>
            </a:extLst>
          </p:cNvPr>
          <p:cNvSpPr/>
          <p:nvPr/>
        </p:nvSpPr>
        <p:spPr>
          <a:xfrm>
            <a:off x="15240" y="5201474"/>
            <a:ext cx="7818686" cy="1634844"/>
          </a:xfrm>
          <a:prstGeom prst="roundRect">
            <a:avLst/>
          </a:prstGeom>
          <a:solidFill>
            <a:srgbClr val="ADC1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79687BE3-FF47-4D7E-9B25-5FF15C76F5D0}"/>
              </a:ext>
            </a:extLst>
          </p:cNvPr>
          <p:cNvSpPr/>
          <p:nvPr/>
        </p:nvSpPr>
        <p:spPr>
          <a:xfrm>
            <a:off x="15239" y="246327"/>
            <a:ext cx="7894255" cy="1544759"/>
          </a:xfrm>
          <a:prstGeom prst="roundRect">
            <a:avLst/>
          </a:prstGeom>
          <a:solidFill>
            <a:srgbClr val="ADC1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7F5BDC-8A3F-4B96-88A3-E416AB9CBCAE}"/>
              </a:ext>
            </a:extLst>
          </p:cNvPr>
          <p:cNvSpPr/>
          <p:nvPr/>
        </p:nvSpPr>
        <p:spPr>
          <a:xfrm>
            <a:off x="3033667" y="1838329"/>
            <a:ext cx="1828252" cy="1645027"/>
          </a:xfrm>
          <a:prstGeom prst="roundRect">
            <a:avLst/>
          </a:prstGeom>
          <a:solidFill>
            <a:srgbClr val="ADC1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C4AFE0-BE33-445E-B605-DECB7E8FB9D9}"/>
              </a:ext>
            </a:extLst>
          </p:cNvPr>
          <p:cNvSpPr/>
          <p:nvPr/>
        </p:nvSpPr>
        <p:spPr>
          <a:xfrm>
            <a:off x="7997554" y="0"/>
            <a:ext cx="419444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E61B2AD-CA3B-4260-88DF-48FBF0C58EEA}"/>
              </a:ext>
            </a:extLst>
          </p:cNvPr>
          <p:cNvSpPr/>
          <p:nvPr/>
        </p:nvSpPr>
        <p:spPr>
          <a:xfrm>
            <a:off x="10326133" y="292095"/>
            <a:ext cx="1719384" cy="1504436"/>
          </a:xfrm>
          <a:prstGeom prst="roundRect">
            <a:avLst/>
          </a:prstGeom>
          <a:solidFill>
            <a:srgbClr val="CDF2FF"/>
          </a:solidFill>
          <a:ln w="38100">
            <a:solidFill>
              <a:srgbClr val="B6D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F1E2915-0D9C-4B5D-A960-AD89C90C7993}"/>
              </a:ext>
            </a:extLst>
          </p:cNvPr>
          <p:cNvSpPr/>
          <p:nvPr/>
        </p:nvSpPr>
        <p:spPr>
          <a:xfrm>
            <a:off x="8496300" y="269588"/>
            <a:ext cx="1662782" cy="1504436"/>
          </a:xfrm>
          <a:prstGeom prst="roundRect">
            <a:avLst/>
          </a:prstGeom>
          <a:solidFill>
            <a:srgbClr val="E2EFDA"/>
          </a:solidFill>
          <a:ln w="38100">
            <a:solidFill>
              <a:srgbClr val="B6D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3D7996F-D0D2-4C4A-858A-102A7FD0F913}"/>
              </a:ext>
            </a:extLst>
          </p:cNvPr>
          <p:cNvSpPr txBox="1"/>
          <p:nvPr/>
        </p:nvSpPr>
        <p:spPr>
          <a:xfrm>
            <a:off x="8584282" y="269588"/>
            <a:ext cx="14302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Natur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95E5A0F-EBC4-4003-8AAF-44A813FDC0F2}"/>
              </a:ext>
            </a:extLst>
          </p:cNvPr>
          <p:cNvSpPr txBox="1"/>
          <p:nvPr/>
        </p:nvSpPr>
        <p:spPr>
          <a:xfrm>
            <a:off x="10451884" y="283121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Vatten och Miljömål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4FA2CDE-E067-4A4F-AFAB-C42355DCB2AE}"/>
              </a:ext>
            </a:extLst>
          </p:cNvPr>
          <p:cNvSpPr/>
          <p:nvPr/>
        </p:nvSpPr>
        <p:spPr>
          <a:xfrm>
            <a:off x="10326133" y="1957831"/>
            <a:ext cx="1719384" cy="1504436"/>
          </a:xfrm>
          <a:prstGeom prst="roundRect">
            <a:avLst/>
          </a:prstGeom>
          <a:solidFill>
            <a:srgbClr val="FEF0F0"/>
          </a:solidFill>
          <a:ln w="38100">
            <a:solidFill>
              <a:srgbClr val="B6D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E8B483-EAAD-46ED-BB0C-401A86DBCEA1}"/>
              </a:ext>
            </a:extLst>
          </p:cNvPr>
          <p:cNvSpPr/>
          <p:nvPr/>
        </p:nvSpPr>
        <p:spPr>
          <a:xfrm>
            <a:off x="8478304" y="1953778"/>
            <a:ext cx="1719384" cy="1504436"/>
          </a:xfrm>
          <a:prstGeom prst="roundRect">
            <a:avLst/>
          </a:prstGeom>
          <a:solidFill>
            <a:srgbClr val="FFF9E7"/>
          </a:solidFill>
          <a:ln w="381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1DC9D095-714F-41E6-9DB9-23314BF3797B}"/>
              </a:ext>
            </a:extLst>
          </p:cNvPr>
          <p:cNvSpPr/>
          <p:nvPr/>
        </p:nvSpPr>
        <p:spPr>
          <a:xfrm>
            <a:off x="8471112" y="5206000"/>
            <a:ext cx="1719384" cy="1504436"/>
          </a:xfrm>
          <a:prstGeom prst="roundRect">
            <a:avLst/>
          </a:prstGeom>
          <a:solidFill>
            <a:srgbClr val="EBDAF2"/>
          </a:solidFill>
          <a:ln w="38100">
            <a:solidFill>
              <a:srgbClr val="C3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E843CD2-4BDF-4E6E-82F1-4A06E2816B87}"/>
              </a:ext>
            </a:extLst>
          </p:cNvPr>
          <p:cNvSpPr/>
          <p:nvPr/>
        </p:nvSpPr>
        <p:spPr>
          <a:xfrm>
            <a:off x="10338894" y="3581768"/>
            <a:ext cx="1709568" cy="150443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FFD1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5066DA82-7E5F-4187-AE66-F3D6E637927E}"/>
              </a:ext>
            </a:extLst>
          </p:cNvPr>
          <p:cNvSpPr/>
          <p:nvPr/>
        </p:nvSpPr>
        <p:spPr>
          <a:xfrm>
            <a:off x="8469022" y="3580178"/>
            <a:ext cx="1708497" cy="1504436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96346AC-FC3C-4477-B762-5D8449BF8641}"/>
              </a:ext>
            </a:extLst>
          </p:cNvPr>
          <p:cNvSpPr/>
          <p:nvPr/>
        </p:nvSpPr>
        <p:spPr>
          <a:xfrm>
            <a:off x="10335950" y="5215963"/>
            <a:ext cx="1709568" cy="1504436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C3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77AF17-C900-4791-9853-093AD2F7EE39}"/>
              </a:ext>
            </a:extLst>
          </p:cNvPr>
          <p:cNvSpPr txBox="1"/>
          <p:nvPr/>
        </p:nvSpPr>
        <p:spPr>
          <a:xfrm>
            <a:off x="10432620" y="1929442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Miljöskydd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C27047-B63E-4794-A3CC-702F0D15A836}"/>
              </a:ext>
            </a:extLst>
          </p:cNvPr>
          <p:cNvSpPr txBox="1"/>
          <p:nvPr/>
        </p:nvSpPr>
        <p:spPr>
          <a:xfrm>
            <a:off x="10451884" y="3568475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Landsbygd och djur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4FE6235-96AC-4D3E-AC94-095112779843}"/>
              </a:ext>
            </a:extLst>
          </p:cNvPr>
          <p:cNvSpPr txBox="1"/>
          <p:nvPr/>
        </p:nvSpPr>
        <p:spPr>
          <a:xfrm>
            <a:off x="8584381" y="1929442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Samhällsplanering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58C5271-87FE-4EE7-B8C4-D53898D44CFA}"/>
              </a:ext>
            </a:extLst>
          </p:cNvPr>
          <p:cNvSpPr txBox="1"/>
          <p:nvPr/>
        </p:nvSpPr>
        <p:spPr>
          <a:xfrm>
            <a:off x="8570483" y="3568475"/>
            <a:ext cx="150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Samhällsskydd &amp; beredskap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3DB4861-54B5-4973-B494-91CB5B3B39D1}"/>
              </a:ext>
            </a:extLst>
          </p:cNvPr>
          <p:cNvSpPr txBox="1"/>
          <p:nvPr/>
        </p:nvSpPr>
        <p:spPr>
          <a:xfrm>
            <a:off x="8585114" y="5190805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G. Handläggningsstöd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43F35BD-9329-4F6B-8FE1-7B6009EB99CE}"/>
              </a:ext>
            </a:extLst>
          </p:cNvPr>
          <p:cNvSpPr txBox="1"/>
          <p:nvPr/>
        </p:nvSpPr>
        <p:spPr>
          <a:xfrm>
            <a:off x="10460214" y="5215865"/>
            <a:ext cx="1505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 Förvaltning &amp; Juridik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D4444C5-AA20-4ADF-9C6E-F6F2C5A265F2}"/>
              </a:ext>
            </a:extLst>
          </p:cNvPr>
          <p:cNvSpPr txBox="1"/>
          <p:nvPr/>
        </p:nvSpPr>
        <p:spPr>
          <a:xfrm>
            <a:off x="5364410" y="250968"/>
            <a:ext cx="10479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24A2BE-8E44-4A1B-BC50-65DF43BD2737}"/>
              </a:ext>
            </a:extLst>
          </p:cNvPr>
          <p:cNvSpPr txBox="1"/>
          <p:nvPr/>
        </p:nvSpPr>
        <p:spPr>
          <a:xfrm>
            <a:off x="8617779" y="457823"/>
            <a:ext cx="14404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JaktAdm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Trädinventering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Artsök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Uppdragsportalen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Våtmarksverktyget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GIF-komponenter (Inlämningsfunktion för skogsägare)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687A65-685F-4A24-A9A6-DD2ABA80504F}"/>
              </a:ext>
            </a:extLst>
          </p:cNvPr>
          <p:cNvSpPr txBox="1"/>
          <p:nvPr/>
        </p:nvSpPr>
        <p:spPr>
          <a:xfrm>
            <a:off x="10815694" y="2352053"/>
            <a:ext cx="6579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Inspire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VBK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Nikita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FD5B469-3F04-4B26-B92C-B08745512180}"/>
              </a:ext>
            </a:extLst>
          </p:cNvPr>
          <p:cNvSpPr txBox="1"/>
          <p:nvPr/>
        </p:nvSpPr>
        <p:spPr>
          <a:xfrm>
            <a:off x="10377138" y="452299"/>
            <a:ext cx="10331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Biotopkartering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Svenska Fiskeregler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Fiskekartan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Kalkdatabasen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Mark- och miljöGIS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2BF362-86D0-4AAE-BAFA-744816ACA984}"/>
              </a:ext>
            </a:extLst>
          </p:cNvPr>
          <p:cNvSpPr txBox="1"/>
          <p:nvPr/>
        </p:nvSpPr>
        <p:spPr>
          <a:xfrm>
            <a:off x="11204326" y="642838"/>
            <a:ext cx="987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Vattenarkivet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VISS 2.0!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ÅiV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Älvan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336B1B-9290-490F-8F24-129E9B47A52E}"/>
              </a:ext>
            </a:extLst>
          </p:cNvPr>
          <p:cNvSpPr txBox="1"/>
          <p:nvPr/>
        </p:nvSpPr>
        <p:spPr>
          <a:xfrm>
            <a:off x="10832865" y="3827989"/>
            <a:ext cx="6857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JordGIS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MarkGIS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Bitillsyn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B7EDA7C-B6A5-4309-ABAC-243F621C2133}"/>
              </a:ext>
            </a:extLst>
          </p:cNvPr>
          <p:cNvSpPr txBox="1"/>
          <p:nvPr/>
        </p:nvSpPr>
        <p:spPr>
          <a:xfrm>
            <a:off x="8988662" y="2389202"/>
            <a:ext cx="7606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Prozesso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Plaza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3C7470-D55E-4F7B-8EA8-3F377813C57A}"/>
              </a:ext>
            </a:extLst>
          </p:cNvPr>
          <p:cNvSpPr txBox="1"/>
          <p:nvPr/>
        </p:nvSpPr>
        <p:spPr>
          <a:xfrm>
            <a:off x="8664407" y="3993504"/>
            <a:ext cx="129309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GIS-stöd i händelse av kris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Eldningsförbud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Bevattningsförbud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Miljöatlas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CDCC976-B957-407B-8971-78BC6F571FD9}"/>
              </a:ext>
            </a:extLst>
          </p:cNvPr>
          <p:cNvSpPr txBox="1"/>
          <p:nvPr/>
        </p:nvSpPr>
        <p:spPr>
          <a:xfrm>
            <a:off x="8664407" y="5663399"/>
            <a:ext cx="144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GIS-integration i Platina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Karta i e-Tjänst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D0316E0-7AF6-4C38-9C3B-B7F6794480EF}"/>
              </a:ext>
            </a:extLst>
          </p:cNvPr>
          <p:cNvSpPr txBox="1"/>
          <p:nvPr/>
        </p:nvSpPr>
        <p:spPr>
          <a:xfrm>
            <a:off x="10523775" y="5648058"/>
            <a:ext cx="124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000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Spridning av aska?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0E461-5C13-4F1C-B321-6A0D82795FFE}"/>
              </a:ext>
            </a:extLst>
          </p:cNvPr>
          <p:cNvGrpSpPr/>
          <p:nvPr/>
        </p:nvGrpSpPr>
        <p:grpSpPr>
          <a:xfrm>
            <a:off x="6148206" y="2523694"/>
            <a:ext cx="1419330" cy="1611901"/>
            <a:chOff x="3926337" y="5206097"/>
            <a:chExt cx="1719384" cy="1504436"/>
          </a:xfrm>
        </p:grpSpPr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9D60FD0F-5020-4A92-BE10-6CB147AE6912}"/>
                </a:ext>
              </a:extLst>
            </p:cNvPr>
            <p:cNvSpPr/>
            <p:nvPr/>
          </p:nvSpPr>
          <p:spPr>
            <a:xfrm>
              <a:off x="3926337" y="5206097"/>
              <a:ext cx="1719384" cy="1504436"/>
            </a:xfrm>
            <a:prstGeom prst="roundRect">
              <a:avLst/>
            </a:prstGeom>
            <a:solidFill>
              <a:srgbClr val="EBF2F9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638F298-E472-4F8E-B48C-1B1649412931}"/>
                </a:ext>
              </a:extLst>
            </p:cNvPr>
            <p:cNvSpPr txBox="1"/>
            <p:nvPr/>
          </p:nvSpPr>
          <p:spPr>
            <a:xfrm>
              <a:off x="3986021" y="5651560"/>
              <a:ext cx="1652481" cy="603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Samverkansytor, Manualer &amp; Dokumentation</a:t>
              </a:r>
            </a:p>
          </p:txBody>
        </p:sp>
      </p:grp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F28B52DA-8711-4D76-B66D-CE84C54B863B}"/>
              </a:ext>
            </a:extLst>
          </p:cNvPr>
          <p:cNvSpPr/>
          <p:nvPr/>
        </p:nvSpPr>
        <p:spPr>
          <a:xfrm>
            <a:off x="7621495" y="3077997"/>
            <a:ext cx="823332" cy="400110"/>
          </a:xfrm>
          <a:prstGeom prst="leftRightArrow">
            <a:avLst/>
          </a:prstGeom>
          <a:solidFill>
            <a:srgbClr val="FFF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8F9F66-3AEF-407D-BFFB-A08B7F1B6D57}"/>
              </a:ext>
            </a:extLst>
          </p:cNvPr>
          <p:cNvSpPr/>
          <p:nvPr/>
        </p:nvSpPr>
        <p:spPr>
          <a:xfrm>
            <a:off x="7943363" y="269232"/>
            <a:ext cx="199851" cy="6490477"/>
          </a:xfrm>
          <a:prstGeom prst="rect">
            <a:avLst/>
          </a:prstGeom>
          <a:solidFill>
            <a:srgbClr val="FFF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43FC9349-CA7D-4273-96E2-FDD291236357}"/>
              </a:ext>
            </a:extLst>
          </p:cNvPr>
          <p:cNvSpPr/>
          <p:nvPr/>
        </p:nvSpPr>
        <p:spPr>
          <a:xfrm rot="11616262">
            <a:off x="2539207" y="740706"/>
            <a:ext cx="1170217" cy="5868158"/>
          </a:xfrm>
          <a:prstGeom prst="curv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Arrow: Curved Right 97">
            <a:extLst>
              <a:ext uri="{FF2B5EF4-FFF2-40B4-BE49-F238E27FC236}">
                <a16:creationId xmlns:a16="http://schemas.microsoft.com/office/drawing/2014/main" id="{4396A12A-38C9-431E-B5DD-0ACBF52BC2BD}"/>
              </a:ext>
            </a:extLst>
          </p:cNvPr>
          <p:cNvSpPr/>
          <p:nvPr/>
        </p:nvSpPr>
        <p:spPr>
          <a:xfrm rot="10475974" flipH="1">
            <a:off x="4254944" y="733037"/>
            <a:ext cx="1069535" cy="5747647"/>
          </a:xfrm>
          <a:prstGeom prst="curv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C5B0D-A76D-4A05-87F1-9FC9FDF20ED7}"/>
              </a:ext>
            </a:extLst>
          </p:cNvPr>
          <p:cNvGrpSpPr/>
          <p:nvPr/>
        </p:nvGrpSpPr>
        <p:grpSpPr>
          <a:xfrm>
            <a:off x="8768774" y="3033628"/>
            <a:ext cx="573997" cy="257925"/>
            <a:chOff x="8768774" y="3033628"/>
            <a:chExt cx="573997" cy="257925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BD67D070-20A2-4AA3-B241-58EFC484F8A7}"/>
                </a:ext>
              </a:extLst>
            </p:cNvPr>
            <p:cNvSpPr/>
            <p:nvPr/>
          </p:nvSpPr>
          <p:spPr>
            <a:xfrm>
              <a:off x="8768774" y="3033628"/>
              <a:ext cx="573997" cy="246222"/>
            </a:xfrm>
            <a:prstGeom prst="roundRect">
              <a:avLst/>
            </a:prstGeom>
            <a:solidFill>
              <a:srgbClr val="EBF2F9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E7C0683-2CB6-4F28-934B-1850805C87CC}"/>
                </a:ext>
              </a:extLst>
            </p:cNvPr>
            <p:cNvSpPr txBox="1"/>
            <p:nvPr/>
          </p:nvSpPr>
          <p:spPr>
            <a:xfrm>
              <a:off x="8827714" y="3045332"/>
              <a:ext cx="51011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FDS?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B3939B0-43C9-419F-83A7-9636EBD83EB4}"/>
              </a:ext>
            </a:extLst>
          </p:cNvPr>
          <p:cNvSpPr txBox="1"/>
          <p:nvPr/>
        </p:nvSpPr>
        <p:spPr>
          <a:xfrm>
            <a:off x="9098123" y="57898"/>
            <a:ext cx="27075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Övriga förvaltningsobjekt – Leveranser med GIS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6B4D2C5-C04B-4D0B-A9B7-2B304D06EED4}"/>
              </a:ext>
            </a:extLst>
          </p:cNvPr>
          <p:cNvSpPr txBox="1"/>
          <p:nvPr/>
        </p:nvSpPr>
        <p:spPr>
          <a:xfrm>
            <a:off x="2867824" y="5648"/>
            <a:ext cx="27337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Generellt kartstöd - Leveranser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4527F28-A339-4A17-B520-9F1B2279FF4F}"/>
              </a:ext>
            </a:extLst>
          </p:cNvPr>
          <p:cNvSpPr txBox="1"/>
          <p:nvPr/>
        </p:nvSpPr>
        <p:spPr>
          <a:xfrm>
            <a:off x="1803826" y="4162781"/>
            <a:ext cx="5060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Karttjänster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metadata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AD8F96A-55B9-425C-9CFC-0ADA82FC7CAB}"/>
              </a:ext>
            </a:extLst>
          </p:cNvPr>
          <p:cNvSpPr txBox="1"/>
          <p:nvPr/>
        </p:nvSpPr>
        <p:spPr>
          <a:xfrm>
            <a:off x="3294234" y="2317227"/>
            <a:ext cx="1113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”Navet”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EAF06C0-5AC4-43B4-B8C6-C34B0E283D37}"/>
              </a:ext>
            </a:extLst>
          </p:cNvPr>
          <p:cNvSpPr txBox="1"/>
          <p:nvPr/>
        </p:nvSpPr>
        <p:spPr>
          <a:xfrm>
            <a:off x="1763838" y="6954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Klienter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konsumerar data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8207F99-36C0-4D09-9F60-DB089BDD00D2}"/>
              </a:ext>
            </a:extLst>
          </p:cNvPr>
          <p:cNvSpPr txBox="1"/>
          <p:nvPr/>
        </p:nvSpPr>
        <p:spPr>
          <a:xfrm>
            <a:off x="1770117" y="5540289"/>
            <a:ext cx="5060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Geodata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metadata</a:t>
            </a:r>
          </a:p>
        </p:txBody>
      </p:sp>
    </p:spTree>
    <p:extLst>
      <p:ext uri="{BB962C8B-B14F-4D97-AF65-F5344CB8AC3E}">
        <p14:creationId xmlns:p14="http://schemas.microsoft.com/office/powerpoint/2010/main" val="3944479095"/>
      </p:ext>
    </p:extLst>
  </p:cSld>
  <p:clrMapOvr>
    <a:masterClrMapping/>
  </p:clrMapOvr>
</p:sld>
</file>

<file path=ppt/theme/theme1.xml><?xml version="1.0" encoding="utf-8"?>
<a:theme xmlns:a="http://schemas.openxmlformats.org/drawingml/2006/main" name="Länsstyrelsen 2023 Formell, lugn &amp; naturlig">
  <a:themeElements>
    <a:clrScheme name="Varm &amp; human">
      <a:dk1>
        <a:srgbClr val="1A1A17"/>
      </a:dk1>
      <a:lt1>
        <a:srgbClr val="F8F8F7"/>
      </a:lt1>
      <a:dk2>
        <a:srgbClr val="1A1A17"/>
      </a:dk2>
      <a:lt2>
        <a:srgbClr val="EEEEEE"/>
      </a:lt2>
      <a:accent1>
        <a:srgbClr val="73152E"/>
      </a:accent1>
      <a:accent2>
        <a:srgbClr val="F3CDBD"/>
      </a:accent2>
      <a:accent3>
        <a:srgbClr val="FDF5DE"/>
      </a:accent3>
      <a:accent4>
        <a:srgbClr val="7BA2B2"/>
      </a:accent4>
      <a:accent5>
        <a:srgbClr val="595954"/>
      </a:accent5>
      <a:accent6>
        <a:srgbClr val="EEEEEE"/>
      </a:accent6>
      <a:hlink>
        <a:srgbClr val="7BA2B2"/>
      </a:hlink>
      <a:folHlink>
        <a:srgbClr val="595954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st Sthlm - Varm_human - röd.pptx" id="{CB66543F-B67D-419A-B1D9-D7709617A982}" vid="{7357439F-B2E4-4A57-946C-ED59D74FFAE2}"/>
    </a:ext>
  </a:extLst>
</a:theme>
</file>

<file path=ppt/theme/theme2.xml><?xml version="1.0" encoding="utf-8"?>
<a:theme xmlns:a="http://schemas.openxmlformats.org/drawingml/2006/main" name="1_OH liggande länsstyrelsegemens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öd_liggande_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öd_liggande_u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H liggande länsstyrelsegemensam">
  <a:themeElements>
    <a:clrScheme name="Länsstyrelserna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9E2A2F"/>
      </a:accent1>
      <a:accent2>
        <a:srgbClr val="C8102E"/>
      </a:accent2>
      <a:accent3>
        <a:srgbClr val="002F6C"/>
      </a:accent3>
      <a:accent4>
        <a:srgbClr val="005EB8"/>
      </a:accent4>
      <a:accent5>
        <a:srgbClr val="41B6E6"/>
      </a:accent5>
      <a:accent6>
        <a:srgbClr val="F2A900"/>
      </a:accent6>
      <a:hlink>
        <a:srgbClr val="005EB8"/>
      </a:hlink>
      <a:folHlink>
        <a:srgbClr val="005EB8"/>
      </a:folHlink>
    </a:clrScheme>
    <a:fontScheme name="röd_liggande_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öd_liggande_u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öd_liggande_u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öd_liggande_u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stgem-presentationsmall-bla-16-9.pptx" id="{23989C1C-41A2-4C75-B67C-6F5E9B7D8012}" vid="{C27E9AF2-9865-4274-89C6-426D39ABBDB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Powerpointmall Lst Sthlm - Varm_human - röd</Template>
  <TotalTime>192</TotalTime>
  <Words>697</Words>
  <Application>Microsoft Office PowerPoint</Application>
  <PresentationFormat>Bredbild</PresentationFormat>
  <Paragraphs>120</Paragraphs>
  <Slides>12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Open Sans</vt:lpstr>
      <vt:lpstr>Open Sans</vt:lpstr>
      <vt:lpstr>Open Sans Semibold</vt:lpstr>
      <vt:lpstr>Länsstyrelsen 2023 Formell, lugn &amp; naturlig</vt:lpstr>
      <vt:lpstr>1_OH liggande länsstyrelsegemensam</vt:lpstr>
      <vt:lpstr>OH liggande länsstyrelsegemensam</vt:lpstr>
      <vt:lpstr>Länsstyrelsens uppdrag</vt:lpstr>
      <vt:lpstr>GIS användning exempel</vt:lpstr>
      <vt:lpstr>Hämta Geodata/Tjänster</vt:lpstr>
      <vt:lpstr>Story maps</vt:lpstr>
      <vt:lpstr>Nationella stödsystem</vt:lpstr>
      <vt:lpstr>Andras geodata</vt:lpstr>
      <vt:lpstr>Valdistrikt</vt:lpstr>
      <vt:lpstr>Valdistrikt forts.</vt:lpstr>
      <vt:lpstr>PowerPoint-presentation</vt:lpstr>
      <vt:lpstr>PowerPoint-presentation</vt:lpstr>
      <vt:lpstr>PowerPoint-presentation</vt:lpstr>
      <vt:lpstr>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Wisén Anders</dc:creator>
  <cp:lastModifiedBy>Wisén Anders</cp:lastModifiedBy>
  <cp:revision>21</cp:revision>
  <dcterms:created xsi:type="dcterms:W3CDTF">2025-11-11T08:28:59Z</dcterms:created>
  <dcterms:modified xsi:type="dcterms:W3CDTF">2025-11-18T08:07:42Z</dcterms:modified>
</cp:coreProperties>
</file>